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4.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44"/>
  </p:notesMasterIdLst>
  <p:sldIdLst>
    <p:sldId id="256" r:id="rId6"/>
    <p:sldId id="269" r:id="rId7"/>
    <p:sldId id="270" r:id="rId8"/>
    <p:sldId id="287" r:id="rId9"/>
    <p:sldId id="271" r:id="rId10"/>
    <p:sldId id="366" r:id="rId11"/>
    <p:sldId id="377" r:id="rId12"/>
    <p:sldId id="368" r:id="rId13"/>
    <p:sldId id="380" r:id="rId14"/>
    <p:sldId id="376" r:id="rId15"/>
    <p:sldId id="375" r:id="rId16"/>
    <p:sldId id="381" r:id="rId17"/>
    <p:sldId id="299" r:id="rId18"/>
    <p:sldId id="365" r:id="rId19"/>
    <p:sldId id="382" r:id="rId20"/>
    <p:sldId id="369" r:id="rId21"/>
    <p:sldId id="282" r:id="rId22"/>
    <p:sldId id="290" r:id="rId23"/>
    <p:sldId id="301" r:id="rId24"/>
    <p:sldId id="383" r:id="rId25"/>
    <p:sldId id="379" r:id="rId26"/>
    <p:sldId id="303" r:id="rId27"/>
    <p:sldId id="384" r:id="rId28"/>
    <p:sldId id="304" r:id="rId29"/>
    <p:sldId id="293" r:id="rId30"/>
    <p:sldId id="294" r:id="rId31"/>
    <p:sldId id="306" r:id="rId32"/>
    <p:sldId id="385" r:id="rId33"/>
    <p:sldId id="386" r:id="rId34"/>
    <p:sldId id="373" r:id="rId35"/>
    <p:sldId id="374" r:id="rId36"/>
    <p:sldId id="387" r:id="rId37"/>
    <p:sldId id="309" r:id="rId38"/>
    <p:sldId id="311" r:id="rId39"/>
    <p:sldId id="364" r:id="rId40"/>
    <p:sldId id="312" r:id="rId41"/>
    <p:sldId id="388" r:id="rId42"/>
    <p:sldId id="31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5"/>
    <a:srgbClr val="FAA82C"/>
    <a:srgbClr val="A31C33"/>
    <a:srgbClr val="3A8B8E"/>
    <a:srgbClr val="5DC6C6"/>
    <a:srgbClr val="F3001B"/>
    <a:srgbClr val="83CBCC"/>
    <a:srgbClr val="E8B5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1" autoAdjust="0"/>
    <p:restoredTop sz="51146" autoAdjust="0"/>
  </p:normalViewPr>
  <p:slideViewPr>
    <p:cSldViewPr snapToGrid="0">
      <p:cViewPr varScale="1">
        <p:scale>
          <a:sx n="42" d="100"/>
          <a:sy n="42" d="100"/>
        </p:scale>
        <p:origin x="2280" y="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01.383"/>
    </inkml:context>
    <inkml:brush xml:id="br0">
      <inkml:brushProperty name="width" value="0.05" units="cm"/>
      <inkml:brushProperty name="height" value="0.05" units="cm"/>
      <inkml:brushProperty name="color" value="#FFFFFF"/>
    </inkml:brush>
  </inkml:definitions>
  <inkml:trace contextRef="#ctx0" brushRef="#br0">158 948 24575,'4'-10'0,"-2"5"0,1-3 0,-2 4 0,0-2 0,0-1 0,-1-6 0,1-3 0,2-9 0,-1-4 0,0 1 0,-1 4 0,0 5 0,0 3 0,0 2 0,-1 2 0,1-1 0,0 2 0,0 3 0,0 1 0,-1 2 0,2-7 0,2-4 0,1-7 0,2-2 0,-4 11 0,1 1 0,-4 15 0,0 5 0,0 7 0,-1 8 0,0 5 0,-1 2 0,2 1 0,0-3 0,0-5 0,0-5 0,0-2 0,0 2 0,0 1 0,0 2 0,0-1 0,0-6 0,1-4 0,1-5 0,4-3 0,8-2 0,11-2 0,10-2 0,4-2 0,-3 2 0,-10 0 0,-6 3 0,-6-1 0,-11 2 0,-19 1 0,-14 1 0,-15 2 0,6 0 0,11 0 0,13-2 0,7 0 0,2-1 0,2 0 0,-2 0 0,2 0 0,-3 0 0,0 0 0,0 0 0,0 0 0,2 2 0,2 0 0,0 0 0,-5 0 0,-9 1 0,-13 0 0,-15 3 0,17-3 0,-1 1 0,25-4 0,-2 2 0,0 1 0,1 0 0,-1-1 0,3 0 0,3-1 0,11-1 0,27 1 0,49 3 0,-25-2 0,5 1 0,5 0 0,-1-1 0,-8 1 0,-6-2 0,8-1 0,-52-5 0,-42-7 0,-26-7 0,-21-6 0,3-1 0,20 8 0,23 6 0,23 4 0,18-6 0,21-14 0,40-14 0,-18 17 0,5 1 0,4-1 0,0 3 0,-6 3 0,-5 1 0,11-4 0,-40 9 0,-21 4 0,-7 0 0,-2 0 0,-3 0 0,-7 3 0,-14 3 0,-20 2 0,-11 0 0,5 1 0,12 0 0,19 0 0,17-3 0,8-3 0,16-4 0,16-9 0,12-7 0,1-6 0,-10-9 0,-19-13 0,-24-16 0,-19-11 0,-8 7 0,3 23 0,15 28 0,13 20 0,5 16 0,1 16 0,1 15 0,1 12 0,0-4 0,-2-11 0,0-15 0,-2-8 0,0-2 0,0 0 0,-1 3 0,-1-1 0,-1-1 0,-2-3 0,1 0 0,0-1 0,0-2 0,0 3 0,3-7 0,-1 4 0,3-4 0,0 2 0,0 0 0,0-2 0,0 0 0,-1 1 0,0 3 0,0 2 0,-1 2 0,1 0 0,0-2 0,0-1 0,0-3 0,1-3 0,0-2 0,0 1 0,0 3 0,0 2 0,0-1 0,0-2 0,0-1 0,0-1 0,0 0 0,0 1 0,0 2 0,0 1 0,0 0 0,0-1 0,0-3 0,0-1 0,0-1 0,0-1 0,0 2 0,2 3 0,-1-2 0,0 1 0,-1-4 0,0 0 0,4-12 0,5-16 0,8-32 0,-6 24 0,1-7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1:03.927"/>
    </inkml:context>
    <inkml:brush xml:id="br0">
      <inkml:brushProperty name="width" value="0.05" units="cm"/>
      <inkml:brushProperty name="height" value="0.05" units="cm"/>
      <inkml:brushProperty name="color" value="#FFFFFF"/>
    </inkml:brush>
  </inkml:definitions>
  <inkml:trace contextRef="#ctx0" brushRef="#br0">51 721 24575,'1'-43'0,"0"-8"0,1-15 0,-1-4 0,-1 5 0,0 15 0,0 18 0,0 13 0,0 5 0,0-3 0,0-8 0,-1-14 0,-1-12 0,0-5 0,-1 3 0,2 11 0,0 22 0,1 12 0,0 32 0,0 1 0,0 15 0,-1-6 0,0 2 0,0 1 0,0-3 0,0-3 0,1-4 0,0-2 0,0-3 0,0-4 0,0-3 0,0-4 0,0 0 0,0-1 0,0-3 0,0-1 0,0-8 0,1-16 0,2-17 0,2-15 0,-1-5 0,0 13 0,-3 14 0,-1 17 0,0 13 0,-1 10 0,-2 10 0,-1 14 0,-1 10 0,1 4 0,0 1 0,1-7 0,1-9 0,1-8 0,0-10 0,1-10 0,0-32 0,0-7 0,0-21 0,1 15 0,0 11 0,0 13 0,0 8 0,-1 3 0,0 4 0,0 5 0,-2 12 0,0-3 0,0 13 0,0-7 0,0 11 0,0-11 0,-1 7 0,1-8 0,-1 4 0,2-2 0,1-4 0,0-6 0,0-4 0,0-3 0,0 0 0,0 1 0,0 2 0,0 1 0,0 1 0,-1 1 0,-1-1 0,1-2 0,0-3 0,1-2 0,0 1 0,0 4 0,0 5 0,-1 4 0,0 1 0,-1-3 0,2-3 0,0-3 0,0-3 0,0 0 0,0 0 0,-1 0 0,0 0 0,0-1 0,0-2 0,1 1 0,0 2 0,0 2 0,0-1 0,0-2 0,0-1 0,0-1 0,0 2 0,0-2 0,0 1 0,0-3 0,2-4 0,4-10 0,5-7 0,3-7 0,-1-3 0,-3 0 0,-2-2 0,-3-1 0,-1-3 0,0 3 0,-1 5 0,-2 7 0,1 4 0,-1 3 0,0 0 0,0 0 0,-1-1 0,0-1 0,0 3 0,0 2 0,0 3 0,0 2 0,0 0 0,0 0 0,0 1 0,0-1 0,0-1 0,0-3 0,0-3 0,0 1 0,0 2 0,0 4 0,0 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0:23:12.842"/>
    </inkml:context>
    <inkml:brush xml:id="br0">
      <inkml:brushProperty name="width" value="0.1" units="cm"/>
      <inkml:brushProperty name="height" value="0.1" units="cm"/>
      <inkml:brushProperty name="color" value="#FFFFFF"/>
    </inkml:brush>
  </inkml:definitions>
  <inkml:trace contextRef="#ctx0" brushRef="#br0">1 1 24575,'0'15'0,"0"-3"0,0-2 0,0-1 0,0-1 0,0-1 0,0-3 0,0-2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0:23:17.826"/>
    </inkml:context>
    <inkml:brush xml:id="br0">
      <inkml:brushProperty name="width" value="0.1" units="cm"/>
      <inkml:brushProperty name="height" value="0.1" units="cm"/>
      <inkml:brushProperty name="color" value="#FFFFFF"/>
    </inkml:brush>
  </inkml:definitions>
  <inkml:trace contextRef="#ctx0" brushRef="#br0">483 519 24575,'-2'-31'0,"1"-15"0,0-13 0,0-18 0,1 0 0,-1 10 0,0 18 0,0 22 0,0 13 0,1 6 0,0-3 0,-1-4 0,0-2 0,0 3 0,-1 7 0,-4 8 0,-13 14 0,-14 14 0,-5 6 0,6-4 0,14-11 0,11-11 0,2-1 0,-3 7 0,-3 5 0,0 2 0,0-2 0,2-7 0,1-5 0,2-3 0,0-2 0,-6 2 0,-5 3 0,-4 3 0,0 1 0,5-1 0,7-4 0,5-2 0,2-2 0,1 1 0,-1 2 0,-1 3 0,0 0 0,1-1 0,1-2 0,1-1 0,-1-1 0,0 1 0,-3 2 0,-2 5 0,-2 4 0,0 2 0,-1-1 0,2-2 0,2-4 0,0-3 0,1-3 0,-4 1 0,-5 4 0,-2 5 0,-1 1 0,5-4 0,6-7 0,4-8 0,1-3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10:23:40.809"/>
    </inkml:context>
    <inkml:brush xml:id="br0">
      <inkml:brushProperty name="width" value="0.1" units="cm"/>
      <inkml:brushProperty name="height" value="0.1" units="cm"/>
      <inkml:brushProperty name="color" value="#FFFFFF"/>
    </inkml:brush>
  </inkml:definitions>
  <inkml:trace contextRef="#ctx0" brushRef="#br0">19 407 24575,'-1'-32'0,"-2"-5"0,0-4 0,-1-6 0,2 3 0,0 4 0,0 5 0,1 7 0,1 2 0,0 4 0,0 4 0,0 4 0,0 4 0,0 3 0,0 3 0,0 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1:13.410"/>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13.281"/>
    </inkml:context>
    <inkml:brush xml:id="br0">
      <inkml:brushProperty name="width" value="0.05" units="cm"/>
      <inkml:brushProperty name="height" value="0.05" units="cm"/>
      <inkml:brushProperty name="color" value="#FFFFFF"/>
    </inkml:brush>
  </inkml:definitions>
  <inkml:trace contextRef="#ctx0" brushRef="#br0">2253 569 24575,'7'-22'0,"0"-1"0,-1-2 0,-1 0 0,-2 2 0,0 3 0,-1 3 0,0 2 0,-1-2 0,-1-16 0,-1 3 0,0-8 0,0 12 0,0 5 0,1 5 0,0 4 0,0 3 0,0 3 0,0 1 0,0 0 0,0-1 0,0 1 0,-2 2 0,-3 4 0,-6 5 0,-2 3 0,-1-1 0,-4 1 0,-4-2 0,-10 2 0,-11 2 0,-6-1 0,22-3 0,12-2 0,47-1 0,67 6 0,-2-1 0,3-1 0,-32-2 0,-1-1 0,25 2 0,-18-2 0,-57-6 0,-8 0 0,-31-1 0,-26-2 0,-33-2 0,27 3 0,-1 0 0,-1 0 0,2 0 0,-35-1 0,37 3 0,30 0 0,14 0 0,8 1 0,5-2 0,-9 0 0,-54-8 0,-29-1 0,-23-2 0,30 4 0,-7-1 0,-5 0 0,-3-1-620,2 1 1,-5 0 0,-3-1 0,0 1-1,2 0 620,0 0 0,-1 0 0,2 0 0,1 0 0,6 2 0,-1-1 0,2 0 0,6 2 0,7 0 0,-26-2 0,24 3 0,41 2 0,71 2 0,51-1 0,-4 2 0,12-1 0,-13 1 0,6 1 0,0-1 0,0 1 0,1-1 0,-5 1 0,22 0 0,-11 0 0,4 0 0,-83 1 3097,-51 0-3097,-46-1 0,23 0 0,-2-1 0,-2 1 0,3-1 0,-33-1 0,50 2 0,41-1 0,23-3 0,17-2 0,8 1 0,-13-1 0,-8 2 0,-22 3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39.764"/>
    </inkml:context>
    <inkml:brush xml:id="br0">
      <inkml:brushProperty name="width" value="0.05" units="cm"/>
      <inkml:brushProperty name="height" value="0.05" units="cm"/>
      <inkml:brushProperty name="color" value="#FFFFFF"/>
    </inkml:brush>
  </inkml:definitions>
  <inkml:trace contextRef="#ctx0" brushRef="#br0">544 181 24575,'-13'-2'0,"-4"0"0,-8-1 0,1 1 0,4 0 0,8 1 0,5 1 0,1 0 0,4 0 0,20-1 0,15-1 0,25-3 0,-3 2 0,-10 0 0,-17 1 0,-15 0 0,-9 0 0,-4 0 0,-2 0 0,-2 1 0,-4-1 0,-2 0 0,-2 2 0,1 0 0,2 1 0,7 0 0,19 1 0,26-2 0,28 0 0,4 0 0,-13 0 0,-34 0 0,-25 0 0,-21 2 0,-9 1 0,-8 2 0,-6 2 0,3-1 0,10-1 0,13-2 0,18-2 0,28 1 0,32-1 0,22-2 0,-1 0 0,-27-1 0,-33 0 0,-30 1 0,-33 0 0,-59 0 0,29 1 0,-9 0 0,5 0 0,0 1 0,0 0 0,-2-1 0,-5 1 0,16 0 0,5 1 0,11-1 0,35-1 0,36-1 0,20-2 0,16-1 0,6-3 0,-8 2 0,-17 2 0,-19 1 0,-11 2 0,-8 0 0,-3 0 0,-13 0 0,-29 2 0,-31 1 0,23 0 0,-2 1 0,-3-1 0,1 2 0,-36 1 0,32-2 0,32-2 0,21 0 0,12 1 0,12 1 0,35-3 0,-2-1 0,9-2 0,20-1 0,7 0 0,-15 1 0,3 0 0,-1 0 0,-2 0 0,-1 1 0,-4 0 0,12 1 0,-8 0 0,11 2 0,-68-1 0,-34 0 0,-47 3 0,7 0 0,3 0 0,-2 0 0,-19 3 0,-4 0 0,31-3 0,27-1 0,15-3 0,9-3 0,1-7 0,1-9 0,-1-21 0,-4-23 0,1 24 0,-3-4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46.681"/>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0.296"/>
    </inkml:context>
    <inkml:brush xml:id="br0">
      <inkml:brushProperty name="width" value="0.05" units="cm"/>
      <inkml:brushProperty name="height" value="0.05" units="cm"/>
      <inkml:brushProperty name="color" value="#FFFFFF"/>
    </inkml:brush>
  </inkml:definitions>
  <inkml:trace contextRef="#ctx0" brushRef="#br0">118 0 24575,'-12'0'0,"-2"0"0,-3 1 0,2 1 0,2-1 0,4 0 0,2-1 0,1 0 0,2 0 0,1 0 0,0 1 0,-2 1 0,1-1 0,-1 1 0,4 0 0,5-2 0,4-1 0,6-1 0,2 2 0,1 0 0,-2 0 0,-2 0 0,-3 0 0,-2 0 0,2 0 0,1 0 0,-1 1 0,0 1 0,-1-1 0,-1-1 0,0 0 0,0 0 0,2 0 0,-1 0 0,0 0 0,-3 0 0,-2 0 0,-1 0 0,-1 0 0,0 0 0,0 0 0,1 0 0,2 0 0,3 0 0,-1 0 0,0 0 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4.264"/>
    </inkml:context>
    <inkml:brush xml:id="br0">
      <inkml:brushProperty name="width" value="0.05" units="cm"/>
      <inkml:brushProperty name="height" value="0.05" units="cm"/>
      <inkml:brushProperty name="color" value="#FFFFFF"/>
    </inkml:brush>
  </inkml:definitions>
  <inkml:trace contextRef="#ctx0" brushRef="#br0">213 0 24575,'8'0'0,"5"2"0,9 2 0,7 0 0,0 2 0,-5-3 0,-9 2 0,-8-4 0,-3 1 0,-3-2 0,2 0 0,2 0 0,5 1 0,4 0 0,-4 0 0,-3 1 0,-16 1 0,-5-1 0,-6 1 0,-2 1 0,3-1 0,2 1 0,4-2 0,6-2 0,3 0 0,1 0 0,-1 0 0,-4 0 0,-3 0 0,-5-1 0,-3-1 0,-8-1 0,-5-2 0,-8 0 0,0-1 0,8 2 0,11 1 0,8 2 0,6 0 0,3 1 0,1 0 0,-1-2 0,2 1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50.497"/>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52.848"/>
    </inkml:context>
    <inkml:brush xml:id="br0">
      <inkml:brushProperty name="width" value="0.05" units="cm"/>
      <inkml:brushProperty name="height" value="0.05" units="cm"/>
      <inkml:brushProperty name="color" value="#FFFFFF"/>
    </inkml:brush>
  </inkml:definitions>
  <inkml:trace contextRef="#ctx0" brushRef="#br0">295 31 24575,'-3'-2'0,"-3"0"0,-8-1 0,-14 0 0,-15-2 0,-8 0 0,8 1 0,13 2 0,12 1 0,8 0 0,1 0 0,3 0 0,1 0 0,0 1 0,1 0 0,0 0 0,-2 0 0,2 0 0,0 0 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9.247"/>
    </inkml:context>
    <inkml:brush xml:id="br0">
      <inkml:brushProperty name="width" value="0.05" units="cm"/>
      <inkml:brushProperty name="height" value="0.05" units="cm"/>
      <inkml:brushProperty name="color" value="#FFFFFF"/>
    </inkml:brush>
  </inkml:definitions>
  <inkml:trace contextRef="#ctx0" brushRef="#br0">389 1 24575,'-8'0'0,"2"0"0,0 0 0,0 0 0,0 0 0,0 0 0,1 0 0,2 0 0,-1 0 0,0 0 0,1 0 0,0 0 0,0 0 0,1 0 0,0 0 0,0 0 0,0 2 0,0-1 0,0 0 0,0 0 0,-1 0 0,0 0 0,-1 0 0,-1 0 0,-1 1 0,0-1 0,-1 0 0,1 1 0,1 0 0,0 0 0,0-1 0,-1 1 0,-1-1 0,2 0 0,1 0 0,2-1 0,-1 0 0,-3 1 0,-4 2 0,-2-1 0,0 1 0,1 0 0,3-1 0,1 0 0,0-1 0,-2 1 0,-2 0 0,0 1 0,1 0 0,4-1 0,1 0 0,-1 0 0,-1 0 0,-3 0 0,0 0 0,2 0 0,1 0 0,1 1 0,-2 0 0,-1 1 0,0-1 0,-2 1 0,5-2 0,1 1 0,4-3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1B9F7-E029-D549-A692-F4C3BB481378}"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1CE72-7751-BB4E-AAAC-BB457DA35E79}" type="slidenum">
              <a:rPr lang="en-US" smtClean="0"/>
              <a:t>‹#›</a:t>
            </a:fld>
            <a:endParaRPr lang="en-US"/>
          </a:p>
        </p:txBody>
      </p:sp>
    </p:spTree>
    <p:extLst>
      <p:ext uri="{BB962C8B-B14F-4D97-AF65-F5344CB8AC3E}">
        <p14:creationId xmlns:p14="http://schemas.microsoft.com/office/powerpoint/2010/main" val="355453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Sing Up Music</a:t>
            </a:r>
            <a:r>
              <a:rPr lang="en-GB" sz="1200" b="1" dirty="0">
                <a:effectLst/>
                <a:latin typeface="Times New Roman" panose="02020603050405020304" pitchFamily="18" charset="0"/>
                <a:ea typeface="Times New Roman" panose="02020603050405020304" pitchFamily="18" charset="0"/>
              </a:rPr>
              <a:t>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5: </a:t>
            </a:r>
            <a:r>
              <a:rPr lang="en-GB" sz="1800" b="1" i="0" dirty="0">
                <a:effectLst/>
                <a:latin typeface="Calibri" panose="020F0502020204030204" pitchFamily="34" charset="0"/>
                <a:ea typeface="Calibri" panose="020F0502020204030204" pitchFamily="34" charset="0"/>
                <a:cs typeface="Times New Roman" panose="02020603050405020304" pitchFamily="18" charset="0"/>
              </a:rPr>
              <a:t>Building a groove</a:t>
            </a:r>
          </a:p>
          <a:p>
            <a:pPr marL="0" marR="0" lvl="0" indent="0" algn="l" defTabSz="914400" rtl="0" eaLnBrk="1" fontAlgn="base" latinLnBrk="0" hangingPunct="1">
              <a:lnSpc>
                <a:spcPct val="150000"/>
              </a:lnSpc>
              <a:spcBef>
                <a:spcPts val="0"/>
              </a:spcBef>
              <a:spcAft>
                <a:spcPts val="0"/>
              </a:spcAft>
              <a:buClrTx/>
              <a:buSzTx/>
              <a:buFontTx/>
              <a:buNone/>
              <a:tabLst/>
              <a:defRPr/>
            </a:pPr>
            <a:endParaRPr lang="en-GB" sz="1800" b="1" i="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Musical focus: </a:t>
            </a:r>
            <a:r>
              <a:rPr lang="en-GB" sz="1800" dirty="0">
                <a:effectLst/>
                <a:latin typeface="Calibri" panose="020F0502020204030204" pitchFamily="34" charset="0"/>
                <a:ea typeface="Calibri" panose="020F0502020204030204" pitchFamily="34" charset="0"/>
                <a:cs typeface="Times New Roman" panose="02020603050405020304" pitchFamily="18" charset="0"/>
              </a:rPr>
              <a:t>Beat, rhythm, basslines, riffs.</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Pieces: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Watermelon man </a:t>
            </a:r>
            <a:r>
              <a:rPr lang="en-GB" sz="1800" dirty="0">
                <a:effectLst/>
                <a:latin typeface="Calibri" panose="020F0502020204030204" pitchFamily="34" charset="0"/>
                <a:ea typeface="Calibri" panose="020F0502020204030204" pitchFamily="34" charset="0"/>
                <a:cs typeface="Times New Roman" panose="02020603050405020304" pitchFamily="18" charset="0"/>
              </a:rPr>
              <a:t>by Herbie Hancock.</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Number of lessons: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3 x 50-minute lessons.</a:t>
            </a:r>
          </a:p>
          <a:p>
            <a:pPr fontAlgn="base">
              <a:lnSpc>
                <a:spcPct val="150000"/>
              </a:lnSpc>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Calibri" panose="020F0502020204030204" pitchFamily="34" charset="0"/>
              </a:rPr>
              <a:t>About the unit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This unit aims to provide some straightforward starting points for composing within a groove music context. Using </a:t>
            </a:r>
            <a:r>
              <a:rPr lang="en-GB" sz="1800" i="1" dirty="0">
                <a:effectLst/>
                <a:latin typeface="Calibri" panose="020F0502020204030204" pitchFamily="34" charset="0"/>
                <a:ea typeface="Times New Roman" panose="02020603050405020304" pitchFamily="18" charset="0"/>
              </a:rPr>
              <a:t>Watermelon man</a:t>
            </a:r>
            <a:r>
              <a:rPr lang="en-GB" sz="1800" dirty="0">
                <a:effectLst/>
                <a:latin typeface="Calibri" panose="020F0502020204030204" pitchFamily="34" charset="0"/>
                <a:ea typeface="Times New Roman" panose="02020603050405020304" pitchFamily="18" charset="0"/>
              </a:rPr>
              <a:t> by Herbie Hancock as a stimulus, students will develop their rhythmic awareness, listening skills, and compositional skills through a series of practical activities.</a:t>
            </a:r>
            <a:endParaRPr lang="en-GB" sz="1800" dirty="0">
              <a:effectLst/>
              <a:latin typeface="Times New Roman" panose="02020603050405020304" pitchFamily="18" charset="0"/>
              <a:ea typeface="Times New Roman" panose="02020603050405020304" pitchFamily="18" charset="0"/>
            </a:endParaRPr>
          </a:p>
          <a:p>
            <a:pPr fontAlgn="base"/>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Lesson 1: Create a drum groove.</a:t>
            </a:r>
            <a:br>
              <a:rPr lang="en-GB" sz="180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Lesson 2: Create a bassline.</a:t>
            </a:r>
            <a:br>
              <a:rPr lang="en-GB" sz="180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Lesson 3: Create a riff-based melody.</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Written for Sing Up by Adam Saunders with contributions from Tim Wilson and Shelly Ambury.</a:t>
            </a:r>
            <a:endParaRPr lang="en-GB" sz="12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a:t>
            </a:fld>
            <a:endParaRPr lang="en-US"/>
          </a:p>
        </p:txBody>
      </p:sp>
    </p:spTree>
    <p:extLst>
      <p:ext uri="{BB962C8B-B14F-4D97-AF65-F5344CB8AC3E}">
        <p14:creationId xmlns:p14="http://schemas.microsoft.com/office/powerpoint/2010/main" val="344247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br>
              <a:rPr lang="en-GB" sz="1200" b="1" dirty="0">
                <a:effectLst/>
                <a:latin typeface="Calibri" panose="020F0502020204030204" pitchFamily="34" charset="0"/>
                <a:ea typeface="Times New Roman" panose="02020603050405020304" pitchFamily="18" charset="0"/>
              </a:rPr>
            </a:br>
            <a:endParaRPr lang="en-GB" sz="1200" b="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About the composer – Herbie Hancock.</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Herbie Hancock is an American jazz pianist, bandleader, and composer. </a:t>
            </a:r>
          </a:p>
          <a:p>
            <a:pPr marL="342900" lvl="0" indent="-342900">
              <a:lnSpc>
                <a:spcPct val="107000"/>
              </a:lnSpc>
              <a:buFont typeface="Symbol"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 was born in Chicago, Illinois in 1940 and is an icon of jazz and groove music. </a:t>
            </a:r>
          </a:p>
          <a:p>
            <a:pPr marL="342900" lvl="0" indent="-342900">
              <a:lnSpc>
                <a:spcPct val="107000"/>
              </a:lnSpc>
              <a:spcAft>
                <a:spcPts val="800"/>
              </a:spcAft>
              <a:buFont typeface="Symbol"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 was just 22 when he wrote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Watermelon Man’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(1 minute)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10</a:t>
            </a:fld>
            <a:endParaRPr lang="en-US"/>
          </a:p>
        </p:txBody>
      </p:sp>
    </p:spTree>
    <p:extLst>
      <p:ext uri="{BB962C8B-B14F-4D97-AF65-F5344CB8AC3E}">
        <p14:creationId xmlns:p14="http://schemas.microsoft.com/office/powerpoint/2010/main" val="233410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r>
              <a:rPr lang="en-GB" sz="1100" b="1"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fontAlgn="base"/>
            <a:r>
              <a:rPr lang="en-GB" sz="1100" i="1" dirty="0">
                <a:effectLst/>
                <a:latin typeface="Calibri" panose="020F0502020204030204" pitchFamily="34" charset="0"/>
                <a:ea typeface="Times New Roman" panose="02020603050405020304" pitchFamily="18" charset="0"/>
              </a:rPr>
              <a:t>Learning the parts of the drum kit.</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are three main parts of the drum kit – the kick drum, the snare drum, and the hi-hat. Watch the first 1m 10 seconds of the tour of the drum kit video, which gives a demonstration of these three parts of the drum kit. </a:t>
            </a: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the children to think about how they could replicate the sound of the drum kit using body percussion – get them to suggest some ideas. Here are some suggestions if you get stuck:</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Kick (the lowest sound) – perhaps hitting the chest, or stamping the floor.</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Snare (the mid-range, sharp sounding drum) – perhaps clapping the hands, or hitting legs with both hands.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Hi-hat (the ‘tight’ sounding cymbal sound) – perhaps using a vocal sound like ‘tut’ or ‘</a:t>
            </a:r>
            <a:r>
              <a:rPr lang="en-GB"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tsst</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it-IT" sz="11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(4 minutes)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11</a:t>
            </a:fld>
            <a:endParaRPr lang="en-US"/>
          </a:p>
        </p:txBody>
      </p:sp>
    </p:spTree>
    <p:extLst>
      <p:ext uri="{BB962C8B-B14F-4D97-AF65-F5344CB8AC3E}">
        <p14:creationId xmlns:p14="http://schemas.microsoft.com/office/powerpoint/2010/main" val="113818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r>
              <a:rPr lang="en-GB" sz="1100" b="1"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fontAlgn="base"/>
            <a:r>
              <a:rPr lang="en-GB" sz="1100" i="1" dirty="0">
                <a:effectLst/>
                <a:latin typeface="Calibri" panose="020F0502020204030204" pitchFamily="34" charset="0"/>
                <a:ea typeface="Times New Roman" panose="02020603050405020304" pitchFamily="18" charset="0"/>
              </a:rPr>
              <a:t>Recreating drum kit patterns.</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Next, listen to the drum groove audio tracks. Start with the kick drum, then move on to the snare drum, then the hi-hat.</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Listen to the patterns in turn and ask children to replicate them using the body percussion/vocal ideas they have come up with. This is a challenging exercise and some pupils may need additional support.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it-IT" sz="11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(4 minutes)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12</a:t>
            </a:fld>
            <a:endParaRPr lang="en-US"/>
          </a:p>
        </p:txBody>
      </p:sp>
    </p:spTree>
    <p:extLst>
      <p:ext uri="{BB962C8B-B14F-4D97-AF65-F5344CB8AC3E}">
        <p14:creationId xmlns:p14="http://schemas.microsoft.com/office/powerpoint/2010/main" val="316174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r>
              <a:rPr lang="en-GB" sz="1100" b="1"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fontAlgn="base"/>
            <a:r>
              <a:rPr lang="en-GB" sz="1100" i="1" dirty="0">
                <a:effectLst/>
                <a:latin typeface="Calibri" panose="020F0502020204030204" pitchFamily="34" charset="0"/>
                <a:ea typeface="Times New Roman" panose="02020603050405020304" pitchFamily="18" charset="0"/>
              </a:rPr>
              <a:t>Recreating drum kit patterns.</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Next, stand the class in a circle and divide them into three groups. One group takes on the role of the kick drum, another the snare drum, and the third the hi-hat.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 the class in (‘1, 2, 3, 4’) and see if they can play the pattern as an ensemble – you may need to build the pattern up, starting with the kick drum.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they are finding this a challenge, play the drum groove track at the same time and see if they can keep in time.</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Extension activity/challenge: can anyone in the class perform two or even three elements of the drum kit pattern on their own?</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1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it-IT" sz="11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(3 minutes)</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13</a:t>
            </a:fld>
            <a:endParaRPr lang="en-US"/>
          </a:p>
        </p:txBody>
      </p:sp>
    </p:spTree>
    <p:extLst>
      <p:ext uri="{BB962C8B-B14F-4D97-AF65-F5344CB8AC3E}">
        <p14:creationId xmlns:p14="http://schemas.microsoft.com/office/powerpoint/2010/main" val="223732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r>
              <a:rPr lang="en-GB"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it-IT"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Compose a drum groove.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Now it’s time for the children to compose their own drum groove. In small groups, ask the children to devise their own patterns. Here are some tips to help them:</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Start with the kick drum, then add the snare, then the hi-hat.</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Think about the backbeat – can you remember what beats the backbeat should fall on?</a:t>
            </a:r>
            <a:b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(Beats 2 and 4.)</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Keep it simple! Short, repetitive ideas work best.</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could use the drum groove pattern we learnt earlier, but change it slightly – perhaps add in some extra snare drum hits or some additional kick drum hits.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Don’t forget to count yourselves in when you’re rehearsing. One person in the group should give a clear ‘1, 2, 3, 4’.</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100" dirty="0">
              <a:effectLst/>
              <a:highlight>
                <a:srgbClr val="FFFF00"/>
              </a:highlight>
              <a:latin typeface="Calibri" panose="020F0502020204030204" pitchFamily="34" charset="0"/>
              <a:ea typeface="Times New Roman" panose="02020603050405020304" pitchFamily="18" charset="0"/>
            </a:endParaRPr>
          </a:p>
          <a:p>
            <a:pPr fontAlgn="base"/>
            <a:r>
              <a:rPr lang="en-GB" sz="1100" dirty="0">
                <a:effectLst/>
                <a:highlight>
                  <a:srgbClr val="FFFF00"/>
                </a:highlight>
                <a:latin typeface="Calibri" panose="020F0502020204030204" pitchFamily="34" charset="0"/>
                <a:ea typeface="Times New Roman" panose="02020603050405020304" pitchFamily="18" charset="0"/>
              </a:rPr>
              <a:t>(10 minutes)</a:t>
            </a: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14</a:t>
            </a:fld>
            <a:endParaRPr lang="en-US"/>
          </a:p>
        </p:txBody>
      </p:sp>
    </p:spTree>
    <p:extLst>
      <p:ext uri="{BB962C8B-B14F-4D97-AF65-F5344CB8AC3E}">
        <p14:creationId xmlns:p14="http://schemas.microsoft.com/office/powerpoint/2010/main" val="309109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r>
              <a:rPr lang="en-GB"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Write your drum groove down.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children to write down their patterns so they can be remembered and returned to later (you’ll need to refer to them in Lesson 2). </a:t>
            </a:r>
            <a:b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Let them be free to notate the groove however they see fit – as rhythm grids, graphic scores, as a written list, or using notation if they want to.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100" dirty="0">
              <a:effectLst/>
              <a:highlight>
                <a:srgbClr val="FFFF00"/>
              </a:highlight>
              <a:latin typeface="Calibri" panose="020F0502020204030204" pitchFamily="34" charset="0"/>
              <a:ea typeface="Times New Roman" panose="02020603050405020304" pitchFamily="18" charset="0"/>
            </a:endParaRPr>
          </a:p>
          <a:p>
            <a:pPr fontAlgn="base"/>
            <a:r>
              <a:rPr lang="en-GB" sz="1100" dirty="0">
                <a:effectLst/>
                <a:highlight>
                  <a:srgbClr val="FFFF00"/>
                </a:highlight>
                <a:latin typeface="Calibri" panose="020F0502020204030204" pitchFamily="34" charset="0"/>
                <a:ea typeface="Times New Roman" panose="02020603050405020304" pitchFamily="18" charset="0"/>
              </a:rPr>
              <a:t>(5 minutes)</a:t>
            </a: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15</a:t>
            </a:fld>
            <a:endParaRPr lang="en-US"/>
          </a:p>
        </p:txBody>
      </p:sp>
    </p:spTree>
    <p:extLst>
      <p:ext uri="{BB962C8B-B14F-4D97-AF65-F5344CB8AC3E}">
        <p14:creationId xmlns:p14="http://schemas.microsoft.com/office/powerpoint/2010/main" val="154643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r>
              <a:rPr lang="en-GB" sz="12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Perform and record.</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children feel confident, ask one or two groups to perform their patterns to the rest of the class.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one group comes up with a particularly strong pattern, ask them to teach each of the components to the rest of the class.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would be a good idea to record this pattern (or all the patterns in the class) so you can come back to it in another session, or to keep a record of progress made.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the students to improvise a drum fill. A ‘drum fill’ is a more complicated pattern that tends to fall at the end of sections of a song. This can be completely improvised and could be a mixture of kick drum hits, snare drum hits, or hi-hats.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See if any of the groups can perform their drum pattern, improvise a drum fill, and then return to the pattern.</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800" dirty="0">
              <a:effectLst/>
              <a:latin typeface="Calibri" panose="020F0502020204030204" pitchFamily="34"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(10 minutes)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16</a:t>
            </a:fld>
            <a:endParaRPr lang="en-US"/>
          </a:p>
        </p:txBody>
      </p:sp>
    </p:spTree>
    <p:extLst>
      <p:ext uri="{BB962C8B-B14F-4D97-AF65-F5344CB8AC3E}">
        <p14:creationId xmlns:p14="http://schemas.microsoft.com/office/powerpoint/2010/main" val="212589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effectLst/>
                <a:latin typeface="Calibri" panose="020F0502020204030204" pitchFamily="34" charset="0"/>
                <a:ea typeface="Times New Roman" panose="02020603050405020304" pitchFamily="18" charset="0"/>
              </a:rPr>
              <a:t>Lesson 1</a:t>
            </a:r>
          </a:p>
          <a:p>
            <a:pPr fontAlgn="base"/>
            <a:endParaRPr lang="en-GB" sz="1200" b="1" dirty="0">
              <a:effectLst/>
              <a:latin typeface="Calibri" panose="020F0502020204030204" pitchFamily="34" charset="0"/>
              <a:ea typeface="Times New Roman" panose="02020603050405020304" pitchFamily="18" charset="0"/>
            </a:endParaRPr>
          </a:p>
          <a:p>
            <a:pPr fontAlgn="base"/>
            <a:r>
              <a:rPr lang="en-GB" sz="1200" b="1" dirty="0">
                <a:effectLst/>
                <a:latin typeface="Calibri" panose="020F0502020204030204" pitchFamily="34" charset="0"/>
                <a:ea typeface="Times New Roman" panose="02020603050405020304" pitchFamily="18" charset="0"/>
              </a:rPr>
              <a:t>Conclusion</a:t>
            </a:r>
          </a:p>
          <a:p>
            <a:pPr fontAlgn="base"/>
            <a:r>
              <a:rPr lang="en-GB" sz="1200" b="1" dirty="0">
                <a:effectLst/>
                <a:latin typeface="Calibri" panose="020F0502020204030204" pitchFamily="34" charset="0"/>
                <a:ea typeface="Times New Roman" panose="02020603050405020304" pitchFamily="18" charset="0"/>
              </a:rPr>
              <a:t>2 minutes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endParaRPr>
          </a:p>
          <a:p>
            <a:pPr fontAlgn="base"/>
            <a:r>
              <a:rPr lang="en-GB" sz="1100"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Briefly review what has been covered in the lesson. </a:t>
            </a:r>
            <a:br>
              <a:rPr lang="en-GB" sz="1100" dirty="0">
                <a:effectLst/>
                <a:latin typeface="Calibri" panose="020F0502020204030204" pitchFamily="34" charset="0"/>
                <a:ea typeface="Calibri" panose="020F0502020204030204" pitchFamily="34" charset="0"/>
                <a:cs typeface="Calibri" panose="020F0502020204030204" pitchFamily="34" charset="0"/>
              </a:rPr>
            </a:br>
            <a:br>
              <a:rPr lang="en-GB" sz="1100" dirty="0">
                <a:effectLst/>
                <a:latin typeface="Calibri" panose="020F0502020204030204" pitchFamily="34" charset="0"/>
                <a:ea typeface="Calibri" panose="020F0502020204030204" pitchFamily="34" charset="0"/>
                <a:cs typeface="Calibri" panose="020F0502020204030204" pitchFamily="34" charset="0"/>
              </a:rPr>
            </a:br>
            <a:r>
              <a:rPr lang="en-GB" sz="1100" dirty="0">
                <a:effectLst/>
                <a:latin typeface="Calibri" panose="020F0502020204030204" pitchFamily="34" charset="0"/>
                <a:ea typeface="Calibri" panose="020F0502020204030204" pitchFamily="34" charset="0"/>
                <a:cs typeface="Calibri" panose="020F0502020204030204" pitchFamily="34" charset="0"/>
              </a:rPr>
              <a:t>Today we have:</a:t>
            </a:r>
            <a:br>
              <a:rPr lang="en-GB" sz="1100" dirty="0">
                <a:effectLst/>
                <a:latin typeface="Calibri" panose="020F0502020204030204" pitchFamily="34" charset="0"/>
                <a:ea typeface="Calibri" panose="020F0502020204030204" pitchFamily="34" charset="0"/>
                <a:cs typeface="Calibri" panose="020F0502020204030204" pitchFamily="34"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Recreated one or more drum grooves.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buFont typeface="Courier New" panose="02070309020205020404" pitchFamily="49" charset="0"/>
              <a:buChar char="o"/>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Created our own drum pattern as part of a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Font typeface="Courier New" panose="02070309020205020404" pitchFamily="49" charset="0"/>
              <a:buChar char="o"/>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Written down our own drum groove using one of the notation methods.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 minutes)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17</a:t>
            </a:fld>
            <a:endParaRPr lang="en-US"/>
          </a:p>
        </p:txBody>
      </p:sp>
    </p:spTree>
    <p:extLst>
      <p:ext uri="{BB962C8B-B14F-4D97-AF65-F5344CB8AC3E}">
        <p14:creationId xmlns:p14="http://schemas.microsoft.com/office/powerpoint/2010/main" val="660293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effectLst/>
                <a:latin typeface="Calibri" panose="020F0502020204030204" pitchFamily="34" charset="0"/>
                <a:ea typeface="Times New Roman" panose="02020603050405020304" pitchFamily="18" charset="0"/>
              </a:rPr>
              <a:t>Lesson 2</a:t>
            </a:r>
            <a:br>
              <a:rPr lang="en-GB" sz="1800" b="1"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Create a bassline.</a:t>
            </a:r>
            <a:endParaRPr lang="en-GB" sz="1800" dirty="0">
              <a:effectLst/>
              <a:latin typeface="Times New Roman" panose="02020603050405020304" pitchFamily="18" charset="0"/>
              <a:ea typeface="Times New Roman" panose="02020603050405020304" pitchFamily="18" charset="0"/>
            </a:endParaRPr>
          </a:p>
          <a:p>
            <a:pPr fontAlgn="base"/>
            <a:r>
              <a:rPr lang="en-GB" sz="1800" b="1"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Lesson objectives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Children will: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Work collaboratively in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Compose a bassline to ‘lock in’ with their drum patterns.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GB" dirty="0"/>
          </a:p>
          <a:p>
            <a:r>
              <a:rPr lang="en-GB" sz="1200" b="1"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Resources</a:t>
            </a:r>
            <a:br>
              <a:rPr lang="en-GB" sz="1200" b="1"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lesson you will need: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Sing Up Music PowerPoint – Year 5: Building a groove (</a:t>
            </a:r>
            <a:r>
              <a:rPr lang="en-GB" sz="1800" dirty="0">
                <a:effectLst/>
                <a:highlight>
                  <a:srgbClr val="FFFF00"/>
                </a:highlight>
                <a:latin typeface="Calibri" panose="020F0502020204030204" pitchFamily="34" charset="0"/>
                <a:ea typeface="Times New Roman" panose="02020603050405020304" pitchFamily="18" charset="0"/>
              </a:rPr>
              <a:t>PPT slides 18 – 25</a:t>
            </a:r>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endParaRPr lang="en-GB" sz="1800" i="1"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800" i="1" dirty="0">
                <a:effectLst/>
                <a:latin typeface="Calibri" panose="020F0502020204030204" pitchFamily="34" charset="0"/>
                <a:ea typeface="Times New Roman" panose="02020603050405020304" pitchFamily="18" charset="0"/>
              </a:rPr>
              <a:t>Do your dooty</a:t>
            </a:r>
            <a:br>
              <a:rPr lang="en-GB" sz="1800" i="1" dirty="0">
                <a:effectLst/>
                <a:latin typeface="Calibri" panose="020F0502020204030204" pitchFamily="34" charset="0"/>
                <a:ea typeface="Times New Roman" panose="02020603050405020304" pitchFamily="18" charset="0"/>
              </a:rPr>
            </a:br>
            <a:r>
              <a:rPr lang="en-GB" sz="1800" b="1" dirty="0">
                <a:effectLst/>
                <a:latin typeface="Calibri" panose="020F0502020204030204" pitchFamily="34" charset="0"/>
                <a:ea typeface="Times New Roman" panose="02020603050405020304" pitchFamily="18" charset="0"/>
              </a:rPr>
              <a:t>https://www.singup.org/song-bank/song/740-do-your-dooty</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en-GB" sz="18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Jesus you’re worthy to be praised</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performed live by the Potter’s House Mass Choir.</a:t>
            </a:r>
            <a:br>
              <a:rPr lang="en-GB" sz="1800" b="0" dirty="0">
                <a:effectLst/>
                <a:latin typeface="Times New Roman" panose="02020603050405020304" pitchFamily="18" charset="0"/>
                <a:ea typeface="Times New Roman" panose="02020603050405020304" pitchFamily="18" charset="0"/>
                <a:cs typeface="+mn-cs"/>
              </a:rPr>
            </a:b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https://youtu.be/jyRZjIsiK1M </a:t>
            </a:r>
            <a:br>
              <a:rPr lang="en-GB"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GB" sz="1800" i="1" dirty="0">
              <a:solidFill>
                <a:srgbClr val="000000"/>
              </a:solidFill>
              <a:effectLst/>
              <a:latin typeface="Calibri" panose="020F0502020204030204" pitchFamily="34" charset="0"/>
              <a:ea typeface="Times New Roman" panose="02020603050405020304" pitchFamily="18" charset="0"/>
            </a:endParaRPr>
          </a:p>
          <a:p>
            <a:pPr marL="342900" lvl="0" indent="-342900">
              <a:lnSpc>
                <a:spcPct val="107000"/>
              </a:lnSpc>
              <a:spcAft>
                <a:spcPts val="800"/>
              </a:spcAft>
              <a:buFont typeface="Symbol" pitchFamily="2" charset="2"/>
              <a:buChar char=""/>
            </a:pP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Cissy strut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Arthur Neville, George Porter, Joseph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Modeliste</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Leo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Nocentelli</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Meters. Performed by The Meters.</a:t>
            </a:r>
            <a:b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a:t>
            </a:r>
            <a:r>
              <a:rPr lang="en-GB"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youtu.be</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/yBt-eXuog3k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n-GB" sz="18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Watermelon man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by Herbie Hancock (from the 1973 album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Head Hunters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Performed by Herbie Hancock, Bennie Maupin, Bill Summers, Harvey Mason, and Paul Jackson.</a:t>
            </a:r>
            <a:br>
              <a:rPr lang="en-GB" sz="1800" b="0" dirty="0">
                <a:effectLst/>
                <a:latin typeface="Times New Roman" panose="02020603050405020304" pitchFamily="18" charset="0"/>
                <a:ea typeface="Times New Roman" panose="02020603050405020304" pitchFamily="18" charset="0"/>
                <a:cs typeface="+mn-cs"/>
              </a:rPr>
            </a:b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https://youtu.be/ppJQKfqhFfE</a:t>
            </a:r>
          </a:p>
          <a:p>
            <a:pPr marL="342900" lvl="0" indent="-342900">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Pupil work – written down drum grooves from Lesson 1.</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Instruments – a selection of tuned percussion, plus other available pitched instruments.</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Symbol" pitchFamily="2" charset="2"/>
              <a:buChar char=""/>
            </a:pPr>
            <a:r>
              <a:rPr lang="en-GB" sz="1800" dirty="0">
                <a:effectLst/>
                <a:latin typeface="Calibri" panose="020F0502020204030204" pitchFamily="34" charset="0"/>
                <a:ea typeface="Times New Roman" panose="02020603050405020304" pitchFamily="18" charset="0"/>
              </a:rPr>
              <a:t>Stationery – paper and pens/pencils.</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Equipment – a video recording device and stand.</a:t>
            </a:r>
            <a:endParaRPr lang="en-GB" sz="1800" dirty="0">
              <a:effectLst/>
              <a:latin typeface="Times New Roman" panose="02020603050405020304" pitchFamily="18" charset="0"/>
              <a:ea typeface="Times New Roman" panose="02020603050405020304" pitchFamily="18" charset="0"/>
            </a:endParaRPr>
          </a:p>
          <a:p>
            <a:endParaRPr lang="en-GB" dirty="0"/>
          </a:p>
          <a:p>
            <a:r>
              <a:rPr lang="en-GB" sz="1800" b="1" dirty="0">
                <a:effectLst/>
                <a:latin typeface="Calibri" panose="020F0502020204030204" pitchFamily="34" charset="0"/>
                <a:ea typeface="Times New Roman" panose="02020603050405020304" pitchFamily="18" charset="0"/>
              </a:rPr>
              <a:t>Before you begin – lesson checklist</a:t>
            </a:r>
            <a:endParaRPr lang="en-GB" sz="1800" dirty="0">
              <a:effectLst/>
              <a:latin typeface="Times New Roman" panose="02020603050405020304" pitchFamily="18" charset="0"/>
              <a:ea typeface="Times New Roman" panose="02020603050405020304" pitchFamily="18" charset="0"/>
            </a:endParaRPr>
          </a:p>
          <a:p>
            <a:br>
              <a:rPr lang="en-GB" sz="1800" b="0" dirty="0">
                <a:effectLst/>
                <a:latin typeface="Calibri" panose="020F0502020204030204" pitchFamily="34" charset="0"/>
                <a:ea typeface="Times New Roman" panose="02020603050405020304" pitchFamily="18" charset="0"/>
              </a:rPr>
            </a:br>
            <a:r>
              <a:rPr lang="en-GB" sz="1800" b="0" dirty="0">
                <a:effectLst/>
                <a:latin typeface="Calibri" panose="020F0502020204030204" pitchFamily="34" charset="0"/>
                <a:ea typeface="Times New Roman" panose="02020603050405020304" pitchFamily="18" charset="0"/>
              </a:rPr>
              <a:t>A few reminders to help you prepare for delivering the lesson:</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Enable content in the PowerPoint to make sure any video and audio content will play.</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Double check all the video links work, and any online content is still available.</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Remind yourself of the lesson objectives.</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Gather together the resources you will need and set up your space as required.</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Ensure you are logged in to your Sing Up account.</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Times New Roman" panose="02020603050405020304" pitchFamily="18" charset="0"/>
                <a:cs typeface="Calibri" panose="020F0502020204030204" pitchFamily="34" charset="0"/>
              </a:rPr>
              <a:t>NB: where they appear in a PowerPoint slide, play song icons and any weblinks can be opened by: right click &gt; link &gt; open link. Weblinks in the notes section can be copied and pasted into an internet browser window.</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18</a:t>
            </a:fld>
            <a:endParaRPr lang="en-US"/>
          </a:p>
        </p:txBody>
      </p:sp>
    </p:spTree>
    <p:extLst>
      <p:ext uri="{BB962C8B-B14F-4D97-AF65-F5344CB8AC3E}">
        <p14:creationId xmlns:p14="http://schemas.microsoft.com/office/powerpoint/2010/main" val="410140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a:t>
            </a:r>
          </a:p>
          <a:p>
            <a:pPr fontAlgn="base"/>
            <a:r>
              <a:rPr lang="en-GB" sz="1800" b="1" dirty="0">
                <a:effectLst/>
                <a:latin typeface="Calibri" panose="020F0502020204030204" pitchFamily="34" charset="0"/>
                <a:ea typeface="Times New Roman" panose="02020603050405020304" pitchFamily="18" charset="0"/>
              </a:rPr>
              <a:t>10 minutes </a:t>
            </a:r>
            <a:br>
              <a:rPr lang="en-GB" sz="1800" b="1" dirty="0">
                <a:effectLst/>
                <a:highlight>
                  <a:srgbClr val="FFFF00"/>
                </a:highlight>
                <a:latin typeface="Calibri" panose="020F0502020204030204" pitchFamily="34" charset="0"/>
                <a:ea typeface="Times New Roman" panose="02020603050405020304" pitchFamily="18" charset="0"/>
              </a:rPr>
            </a:br>
            <a:r>
              <a:rPr lang="en-GB" sz="1800" dirty="0">
                <a:effectLst/>
                <a:highlight>
                  <a:srgbClr val="FFFF00"/>
                </a:highligh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Do your </a:t>
            </a:r>
            <a:r>
              <a:rPr lang="en-GB" sz="1800" i="1" dirty="0" err="1">
                <a:effectLst/>
                <a:latin typeface="Calibri" panose="020F0502020204030204" pitchFamily="34" charset="0"/>
                <a:ea typeface="Times New Roman" panose="02020603050405020304" pitchFamily="18" charset="0"/>
              </a:rPr>
              <a:t>dooty</a:t>
            </a:r>
            <a:r>
              <a:rPr lang="en-GB" sz="1800" i="1" dirty="0">
                <a:effectLst/>
                <a:latin typeface="Calibri" panose="020F0502020204030204" pitchFamily="34" charset="0"/>
                <a:ea typeface="Times New Roman" panose="02020603050405020304" pitchFamily="18" charset="0"/>
              </a:rPr>
              <a:t> – riffs 1 and 3.</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the vocal riffs 1 and 3 in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your dooty</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(bars 1 – 12). You can loop this section using the Song Bank whiteboard.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Recap the drum part that you learnt in Lesson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(4 minutes)</a:t>
            </a:r>
            <a:endParaRPr lang="en-GB" sz="1200" b="1"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19</a:t>
            </a:fld>
            <a:endParaRPr lang="en-US"/>
          </a:p>
        </p:txBody>
      </p:sp>
    </p:spTree>
    <p:extLst>
      <p:ext uri="{BB962C8B-B14F-4D97-AF65-F5344CB8AC3E}">
        <p14:creationId xmlns:p14="http://schemas.microsoft.com/office/powerpoint/2010/main" val="329307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effectLst/>
                <a:latin typeface="Calibri" panose="020F0502020204030204" pitchFamily="34" charset="0"/>
                <a:ea typeface="Times New Roman" panose="02020603050405020304" pitchFamily="18" charset="0"/>
              </a:rPr>
              <a:t>Musical learning</a:t>
            </a:r>
            <a:br>
              <a:rPr lang="en-GB" sz="1800" b="1" dirty="0">
                <a:effectLst/>
                <a:latin typeface="Calibri" panose="020F0502020204030204" pitchFamily="34" charset="0"/>
                <a:ea typeface="Times New Roman" panose="02020603050405020304" pitchFamily="18" charset="0"/>
              </a:rPr>
            </a:br>
            <a:br>
              <a:rPr lang="en-GB" sz="1800" b="1"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Most children will be able to:</a:t>
            </a:r>
          </a:p>
          <a:p>
            <a:pPr fontAlgn="base"/>
            <a:endParaRPr lang="en-GB" sz="1800" dirty="0">
              <a:effectLst/>
              <a:latin typeface="Calibri" panose="020F0502020204030204" pitchFamily="34" charset="0"/>
              <a:ea typeface="Times New Roman" panose="02020603050405020304" pitchFamily="18" charset="0"/>
            </a:endParaRPr>
          </a:p>
          <a:p>
            <a:pPr marL="342900" lvl="0" indent="-342900">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Show understanding of how a drum pattern, bass line and riff fit together to create a memorable and catchy groove.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Identify drum patterns, basslines, and riffs and play them </a:t>
            </a:r>
            <a:r>
              <a:rPr lang="en-GB" sz="1800" dirty="0">
                <a:effectLst/>
                <a:latin typeface="Calibri" panose="020F0502020204030204" pitchFamily="34" charset="0"/>
                <a:ea typeface="Calibri" panose="020F0502020204030204" pitchFamily="34" charset="0"/>
                <a:cs typeface="Times New Roman" panose="02020603050405020304" pitchFamily="18" charset="0"/>
              </a:rPr>
              <a:t>using body percussion and voices?</a:t>
            </a:r>
          </a:p>
          <a:p>
            <a:pPr marL="342900" lvl="0" indent="-342900">
              <a:lnSpc>
                <a:spcPct val="107000"/>
              </a:lnSpc>
              <a:spcAft>
                <a:spcPts val="800"/>
              </a:spcAft>
              <a:buFont typeface="Symbol" pitchFamily="2"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Compose and perform drum patterns, basslines, and riffs </a:t>
            </a:r>
            <a:r>
              <a:rPr lang="en-GB" sz="1800" dirty="0">
                <a:effectLst/>
                <a:latin typeface="Calibri" panose="020F0502020204030204" pitchFamily="34" charset="0"/>
                <a:ea typeface="Calibri" panose="020F0502020204030204" pitchFamily="34" charset="0"/>
                <a:cs typeface="Times New Roman" panose="02020603050405020304" pitchFamily="18" charset="0"/>
              </a:rPr>
              <a:t>on a variety of instruments as part of a group.</a:t>
            </a:r>
          </a:p>
          <a:p>
            <a:pPr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Pupils needing more support:</a:t>
            </a:r>
            <a:br>
              <a:rPr lang="en-GB" sz="1800"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Children should work in groups with more confident children or with an adult.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Pupils needing further challenge:</a:t>
            </a:r>
            <a:br>
              <a:rPr lang="en-GB" sz="1800"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If a child in the class plays a musical instrument, they should ideally be given the opportunity to use it within the lesson.</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a:t>
            </a:fld>
            <a:endParaRPr lang="en-US"/>
          </a:p>
        </p:txBody>
      </p:sp>
    </p:spTree>
    <p:extLst>
      <p:ext uri="{BB962C8B-B14F-4D97-AF65-F5344CB8AC3E}">
        <p14:creationId xmlns:p14="http://schemas.microsoft.com/office/powerpoint/2010/main" val="1689930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 (cont.)</a:t>
            </a:r>
            <a:br>
              <a:rPr lang="en-GB" sz="1200" b="1" dirty="0">
                <a:effectLst/>
                <a:latin typeface="Calibri" panose="020F0502020204030204" pitchFamily="34" charset="0"/>
                <a:ea typeface="Times New Roman" panose="02020603050405020304" pitchFamily="18" charset="0"/>
              </a:rPr>
            </a:br>
            <a:endParaRPr lang="en-GB" sz="1200" b="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Listen and move.</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in the last lesson, prepare for a ‘clap the beat number’ activity by watching the clip of Potter’s House Mass Choir for a great example of how to collectively move in time with a groove.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week ask the class to step in time with the choir. Remind your class that they aren’t just swaying – it’s important that they physically lift each foot off the floor and place the heel of their foot down with each beat.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minutes)</a:t>
            </a:r>
          </a:p>
        </p:txBody>
      </p:sp>
      <p:sp>
        <p:nvSpPr>
          <p:cNvPr id="4" name="Slide Number Placeholder 3"/>
          <p:cNvSpPr>
            <a:spLocks noGrp="1"/>
          </p:cNvSpPr>
          <p:nvPr>
            <p:ph type="sldNum" sz="quarter" idx="5"/>
          </p:nvPr>
        </p:nvSpPr>
        <p:spPr/>
        <p:txBody>
          <a:bodyPr/>
          <a:lstStyle/>
          <a:p>
            <a:fld id="{E441CE72-7751-BB4E-AAAC-BB457DA35E79}" type="slidenum">
              <a:rPr lang="en-US" smtClean="0"/>
              <a:t>20</a:t>
            </a:fld>
            <a:endParaRPr lang="en-US"/>
          </a:p>
        </p:txBody>
      </p:sp>
    </p:spTree>
    <p:extLst>
      <p:ext uri="{BB962C8B-B14F-4D97-AF65-F5344CB8AC3E}">
        <p14:creationId xmlns:p14="http://schemas.microsoft.com/office/powerpoint/2010/main" val="325594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 (cont.)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a:lnSpc>
                <a:spcPct val="107000"/>
              </a:lnSpc>
              <a:spcAft>
                <a:spcPts val="8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Clap the beat – Cissy strut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children are moving confidently in time with the music, get them to count the beat numbers out loud to another track with a strong groove – for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Cissy strut </a:t>
            </a:r>
            <a:r>
              <a:rPr lang="en-GB" sz="18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would be: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2, 3, 4, 1, 2, 3, 4’.</a:t>
            </a:r>
            <a:b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they can count the pulse out loud, ask pupils to transfer the counting to their ‘thinking voice’ (i.e. in their heads).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the track is still playing and while the children are moving in time with the music, using your hand, hold up either 1, 2, 3, or 4 fingers. The challenge is for the children to collectively clap on that number every time it comes around, whilst still counting the beats in ‘thinking voices’.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can have lots of fun with this game! You can quickly switch the numbers and see how quickly the children can find where they need to clap.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800" dirty="0">
              <a:effectLst/>
              <a:highlight>
                <a:srgbClr val="FFFF00"/>
              </a:highlight>
              <a:latin typeface="Calibri" panose="020F0502020204030204" pitchFamily="34" charset="0"/>
              <a:ea typeface="Times New Roman" panose="02020603050405020304" pitchFamily="18" charset="0"/>
            </a:endParaRPr>
          </a:p>
          <a:p>
            <a:pPr fontAlgn="base"/>
            <a:r>
              <a:rPr lang="en-GB" sz="1800" dirty="0">
                <a:effectLst/>
                <a:highlight>
                  <a:srgbClr val="FFFF00"/>
                </a:highlight>
                <a:latin typeface="Calibri" panose="020F0502020204030204" pitchFamily="34" charset="0"/>
                <a:ea typeface="Times New Roman" panose="02020603050405020304" pitchFamily="18" charset="0"/>
              </a:rPr>
              <a:t>(3 minutes)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21</a:t>
            </a:fld>
            <a:endParaRPr lang="en-US"/>
          </a:p>
        </p:txBody>
      </p:sp>
    </p:spTree>
    <p:extLst>
      <p:ext uri="{BB962C8B-B14F-4D97-AF65-F5344CB8AC3E}">
        <p14:creationId xmlns:p14="http://schemas.microsoft.com/office/powerpoint/2010/main" val="3857048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a:t>
            </a:r>
          </a:p>
          <a:p>
            <a:pPr fontAlgn="base"/>
            <a:r>
              <a:rPr lang="en-GB" sz="1100" b="1" dirty="0">
                <a:effectLst/>
                <a:latin typeface="Calibri" panose="020F0502020204030204" pitchFamily="34" charset="0"/>
                <a:ea typeface="Times New Roman" panose="02020603050405020304" pitchFamily="18" charset="0"/>
              </a:rPr>
              <a:t>38 minutes</a:t>
            </a:r>
            <a:endParaRPr lang="en-GB" sz="1200" dirty="0">
              <a:effectLst/>
              <a:latin typeface="Times New Roman" panose="02020603050405020304" pitchFamily="18" charset="0"/>
              <a:ea typeface="Times New Roman" panose="02020603050405020304" pitchFamily="18" charset="0"/>
            </a:endParaRPr>
          </a:p>
          <a:p>
            <a:pPr fontAlgn="base"/>
            <a:r>
              <a:rPr lang="en-GB" sz="1100" b="1"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fontAlgn="base"/>
            <a:r>
              <a:rPr lang="en-GB" sz="1100" i="1" dirty="0">
                <a:effectLst/>
                <a:latin typeface="Calibri" panose="020F0502020204030204" pitchFamily="34" charset="0"/>
                <a:ea typeface="Times New Roman" panose="02020603050405020304" pitchFamily="18" charset="0"/>
              </a:rPr>
              <a:t>It’s all about the bass.</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way the bass interacts with the kick drum is important in groove music. The bassline can often be used to punctuate the kick drum, and it is common for the bassline to follow a similar rhythm to the kick drum.</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Listen to </a:t>
            </a:r>
            <a:r>
              <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Watermelon man</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Herbie Hancock again, and ask the children to listen specifically to the bassline riff (the bassline begins at 46 seconds in).</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Why do pupils think this bassline is memorable? </a:t>
            </a:r>
            <a:b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(It’s short and repetitive, and follows the same pattern as the kick drum.)</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children to sing the bassline pattern with the recording –  ‘</a:t>
            </a:r>
            <a:r>
              <a:rPr lang="en-GB"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dumn</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a good lyric to use for a punchy bassline.</a:t>
            </a:r>
          </a:p>
          <a:p>
            <a:pPr marL="0" lvl="0" indent="0">
              <a:lnSpc>
                <a:spcPct val="107000"/>
              </a:lnSpc>
              <a:spcAft>
                <a:spcPts val="800"/>
              </a:spcAft>
              <a:buSzPts val="1000"/>
              <a:buFont typeface="Symbol" panose="05050102010706020507" pitchFamily="18" charset="2"/>
              <a:buNone/>
              <a:tabLst>
                <a:tab pos="457200" algn="l"/>
              </a:tabLst>
            </a:pP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800"/>
              </a:spcAft>
              <a:buSzPts val="1000"/>
              <a:buFont typeface="Symbol" panose="05050102010706020507" pitchFamily="18" charset="2"/>
              <a:buNone/>
              <a:tabLst>
                <a:tab pos="457200" algn="l"/>
              </a:tabLs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minutes)</a:t>
            </a: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22</a:t>
            </a:fld>
            <a:endParaRPr lang="en-US"/>
          </a:p>
        </p:txBody>
      </p:sp>
    </p:spTree>
    <p:extLst>
      <p:ext uri="{BB962C8B-B14F-4D97-AF65-F5344CB8AC3E}">
        <p14:creationId xmlns:p14="http://schemas.microsoft.com/office/powerpoint/2010/main" val="38936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r>
              <a:rPr lang="en-GB" sz="1100" b="1"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fontAlgn="base"/>
            <a:r>
              <a:rPr lang="en-GB" sz="1100" i="1" dirty="0">
                <a:effectLst/>
                <a:latin typeface="Calibri" panose="020F0502020204030204" pitchFamily="34" charset="0"/>
                <a:ea typeface="Times New Roman" panose="02020603050405020304" pitchFamily="18" charset="0"/>
              </a:rPr>
              <a:t>It’s all about the bass. (cont.)</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Split the class into small groups and explain they are going to revise their drum groove from the last session by composing a bassline to go with their drum groove. If they are struggling to remember their own pattern (and you don’t have recordings/or their notations to refer to), they could use the drum groove from the initial class activity.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good step is to ask them to compose the bassline vocally first, then transfer it onto instruments.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It’s important that the bassline follows a similar rhythm to the kick drum pattern.</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could leave the children free to choose the notes for their bassline, or you could give them a pool of notes that would work well. A pentatonic scale is a good starting point – in the key of C this could be:</a:t>
            </a:r>
            <a:b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 D – E – G – A – C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 to teachers – a pentatonic scale (5-note scale) is an excellent pool of notes to choose for composition tasks. The way the scale is made up means that the notes work well alongside each other and there are no clashes.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Here are some tips for creating strong, riff-based bass lines: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sure the bassline fits with the kick drum.</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Keep it simple – short and repeated is good!</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It’s a good idea to start your bassline on the note C, as this is the key that we are in.</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Think about the difference between smooth (</a:t>
            </a:r>
            <a:r>
              <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legato</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notes and detached (</a:t>
            </a:r>
            <a:r>
              <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staccato</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notes.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children to write down their basslines so they can be remembered and returned to later (you’ll need to refer to them in Lesson 3). Let them be free to notate the basslines however they see fit – graphic scores, as a written list, or using notation if they want to. They could add them on copies of their notated drum patterns.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100" dirty="0">
              <a:effectLst/>
              <a:latin typeface="Calibri" panose="020F0502020204030204" pitchFamily="34" charset="0"/>
              <a:ea typeface="Times New Roman" panose="02020603050405020304" pitchFamily="18" charset="0"/>
            </a:endParaRPr>
          </a:p>
          <a:p>
            <a:pPr fontAlgn="base"/>
            <a:r>
              <a:rPr lang="en-GB" sz="1100" dirty="0">
                <a:effectLst/>
                <a:latin typeface="Calibri" panose="020F0502020204030204" pitchFamily="34" charset="0"/>
                <a:ea typeface="Times New Roman" panose="02020603050405020304" pitchFamily="18" charset="0"/>
              </a:rPr>
              <a:t>(25 minutes)</a:t>
            </a: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23</a:t>
            </a:fld>
            <a:endParaRPr lang="en-US"/>
          </a:p>
        </p:txBody>
      </p:sp>
    </p:spTree>
    <p:extLst>
      <p:ext uri="{BB962C8B-B14F-4D97-AF65-F5344CB8AC3E}">
        <p14:creationId xmlns:p14="http://schemas.microsoft.com/office/powerpoint/2010/main" val="2826436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endParaRPr lang="en-GB" sz="1200"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Perform and record.</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children should share a performance of their basslines to the rest of the class.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would be a good idea to record this pattern (or all of the patterns in the group) so you can come back to it next lesson.</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800" dirty="0">
              <a:effectLst/>
              <a:latin typeface="Calibri" panose="020F0502020204030204" pitchFamily="34"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(10 minutes)</a:t>
            </a: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24</a:t>
            </a:fld>
            <a:endParaRPr lang="en-US"/>
          </a:p>
        </p:txBody>
      </p:sp>
    </p:spTree>
    <p:extLst>
      <p:ext uri="{BB962C8B-B14F-4D97-AF65-F5344CB8AC3E}">
        <p14:creationId xmlns:p14="http://schemas.microsoft.com/office/powerpoint/2010/main" val="45881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effectLst/>
                <a:latin typeface="Calibri" panose="020F0502020204030204" pitchFamily="34" charset="0"/>
                <a:ea typeface="Times New Roman" panose="02020603050405020304" pitchFamily="18" charset="0"/>
              </a:rPr>
              <a:t>Lesson 2</a:t>
            </a:r>
          </a:p>
          <a:p>
            <a:pPr fontAlgn="base"/>
            <a:endParaRPr lang="en-GB" sz="1200" b="1" dirty="0">
              <a:effectLst/>
              <a:latin typeface="Calibri" panose="020F0502020204030204" pitchFamily="34" charset="0"/>
              <a:ea typeface="Times New Roman" panose="02020603050405020304" pitchFamily="18" charset="0"/>
            </a:endParaRPr>
          </a:p>
          <a:p>
            <a:pPr fontAlgn="base"/>
            <a:r>
              <a:rPr lang="en-GB" sz="1200" b="1" dirty="0">
                <a:effectLst/>
                <a:latin typeface="Calibri" panose="020F0502020204030204" pitchFamily="34" charset="0"/>
                <a:ea typeface="Times New Roman" panose="02020603050405020304" pitchFamily="18" charset="0"/>
              </a:rPr>
              <a:t>Conclusion</a:t>
            </a:r>
          </a:p>
          <a:p>
            <a:pPr fontAlgn="base"/>
            <a:r>
              <a:rPr lang="en-GB" sz="1100" b="1" dirty="0">
                <a:effectLst/>
                <a:latin typeface="Calibri" panose="020F0502020204030204" pitchFamily="34" charset="0"/>
                <a:ea typeface="Times New Roman" panose="02020603050405020304" pitchFamily="18" charset="0"/>
              </a:rPr>
              <a:t>2 minutes</a:t>
            </a:r>
            <a:br>
              <a:rPr lang="en-GB" sz="1100" b="1" dirty="0">
                <a:effectLst/>
                <a:highlight>
                  <a:srgbClr val="FFFF00"/>
                </a:highlight>
                <a:latin typeface="Calibri" panose="020F0502020204030204" pitchFamily="34" charset="0"/>
                <a:ea typeface="Times New Roman" panose="02020603050405020304" pitchFamily="18" charset="0"/>
              </a:rPr>
            </a:br>
            <a:r>
              <a:rPr lang="en-GB" sz="1100" b="1"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Briefly review what has been covered in the lesson. </a:t>
            </a:r>
            <a:br>
              <a:rPr lang="en-GB" sz="1100" dirty="0">
                <a:effectLst/>
                <a:latin typeface="Calibri" panose="020F0502020204030204" pitchFamily="34" charset="0"/>
                <a:ea typeface="Calibri" panose="020F0502020204030204" pitchFamily="34" charset="0"/>
                <a:cs typeface="Calibri" panose="020F0502020204030204" pitchFamily="34" charset="0"/>
              </a:rPr>
            </a:br>
            <a:br>
              <a:rPr lang="en-GB" sz="1100" dirty="0">
                <a:effectLst/>
                <a:latin typeface="Calibri" panose="020F0502020204030204" pitchFamily="34" charset="0"/>
                <a:ea typeface="Calibri" panose="020F0502020204030204" pitchFamily="34" charset="0"/>
                <a:cs typeface="Calibri" panose="020F0502020204030204" pitchFamily="34" charset="0"/>
              </a:rPr>
            </a:br>
            <a:r>
              <a:rPr lang="en-GB" sz="1100" dirty="0">
                <a:effectLst/>
                <a:latin typeface="Calibri" panose="020F0502020204030204" pitchFamily="34" charset="0"/>
                <a:ea typeface="Calibri" panose="020F0502020204030204" pitchFamily="34" charset="0"/>
                <a:cs typeface="Calibri" panose="020F0502020204030204" pitchFamily="34" charset="0"/>
              </a:rPr>
              <a:t>Today we have:</a:t>
            </a:r>
            <a:br>
              <a:rPr lang="en-GB" sz="1100" dirty="0">
                <a:effectLst/>
                <a:latin typeface="Calibri" panose="020F0502020204030204" pitchFamily="34" charset="0"/>
                <a:ea typeface="Calibri" panose="020F0502020204030204" pitchFamily="34" charset="0"/>
                <a:cs typeface="Calibri" panose="020F0502020204030204" pitchFamily="34"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Calibri" panose="020F0502020204030204" pitchFamily="34" charset="0"/>
              </a:rPr>
              <a:t>Worked collaboratively in a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Font typeface="Courier New" panose="02070309020205020404" pitchFamily="49" charset="0"/>
              <a:buChar char="o"/>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Composed a bassline to ‘lock in’ with our drum patterns.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 minutes)</a:t>
            </a:r>
            <a:endParaRPr lang="en-GB" sz="1200" b="1"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25</a:t>
            </a:fld>
            <a:endParaRPr lang="en-US"/>
          </a:p>
        </p:txBody>
      </p:sp>
    </p:spTree>
    <p:extLst>
      <p:ext uri="{BB962C8B-B14F-4D97-AF65-F5344CB8AC3E}">
        <p14:creationId xmlns:p14="http://schemas.microsoft.com/office/powerpoint/2010/main" val="2504453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effectLst/>
                <a:latin typeface="Calibri" panose="020F0502020204030204" pitchFamily="34" charset="0"/>
                <a:ea typeface="Times New Roman" panose="02020603050405020304" pitchFamily="18" charset="0"/>
              </a:rPr>
              <a:t>Lesson 3</a:t>
            </a:r>
            <a:br>
              <a:rPr lang="en-GB" sz="1800" b="1"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Create a riff-based melody.</a:t>
            </a:r>
            <a:endParaRPr lang="en-GB" sz="1800" dirty="0">
              <a:effectLst/>
              <a:latin typeface="Times New Roman" panose="02020603050405020304" pitchFamily="18" charset="0"/>
              <a:ea typeface="Times New Roman" panose="02020603050405020304" pitchFamily="18" charset="0"/>
            </a:endParaRPr>
          </a:p>
          <a:p>
            <a:pPr fontAlgn="base"/>
            <a:r>
              <a:rPr lang="en-GB" sz="1800" b="1"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Lesson objectives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Children will: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Compose a memorable riff-based melody.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Review their work to make improvements.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sz="1200" b="1"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Resources</a:t>
            </a:r>
            <a:br>
              <a:rPr lang="en-GB" sz="1200" b="1"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lesson you will need:</a:t>
            </a:r>
            <a:br>
              <a:rPr lang="en-GB" sz="1800"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Sing Up Music PowerPoint – Year 5: Building a groove (</a:t>
            </a:r>
            <a:r>
              <a:rPr lang="en-GB" sz="1800" dirty="0">
                <a:effectLst/>
                <a:highlight>
                  <a:srgbClr val="FFFF00"/>
                </a:highlight>
                <a:latin typeface="Calibri" panose="020F0502020204030204" pitchFamily="34" charset="0"/>
                <a:ea typeface="Times New Roman" panose="02020603050405020304" pitchFamily="18" charset="0"/>
              </a:rPr>
              <a:t>PPT slides 26 – 35</a:t>
            </a:r>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endPar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Cissy strut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Arthur Neville, George Porter, Joseph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Modeliste</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Leo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Nocentelli</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Meters. Performed by The Meters.</a:t>
            </a:r>
            <a:b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https://youtu.be/yBt-eXuog3k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endPar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Font typeface="Symbol" pitchFamily="2" charset="2"/>
              <a:buChar char=""/>
            </a:pPr>
            <a:r>
              <a:rPr lang="en-GB" sz="1800" i="1" dirty="0">
                <a:effectLst/>
                <a:latin typeface="Calibri" panose="020F0502020204030204" pitchFamily="34" charset="0"/>
                <a:ea typeface="Times New Roman" panose="02020603050405020304" pitchFamily="18" charset="0"/>
              </a:rPr>
              <a:t>Le freak</a:t>
            </a:r>
            <a:r>
              <a:rPr lang="en-GB" sz="1800" dirty="0">
                <a:effectLst/>
                <a:latin typeface="Calibri" panose="020F0502020204030204" pitchFamily="34" charset="0"/>
                <a:ea typeface="Times New Roman" panose="02020603050405020304" pitchFamily="18" charset="0"/>
              </a:rPr>
              <a:t> by Bernard Edwards and Nile Rodgers. Performed by Chic.</a:t>
            </a:r>
            <a:br>
              <a:rPr lang="en-GB" sz="1800" b="0" dirty="0">
                <a:effectLst/>
                <a:latin typeface="Times New Roman" panose="02020603050405020304" pitchFamily="18" charset="0"/>
                <a:ea typeface="Times New Roman" panose="02020603050405020304" pitchFamily="18" charset="0"/>
              </a:rPr>
            </a:br>
            <a:r>
              <a:rPr lang="en-GB" sz="1800" b="1">
                <a:effectLst/>
                <a:latin typeface="Calibri" panose="020F0502020204030204" pitchFamily="34" charset="0"/>
                <a:ea typeface="Times New Roman" panose="02020603050405020304" pitchFamily="18" charset="0"/>
              </a:rPr>
              <a:t>https://youtu.be/aXgSHL7efKg</a:t>
            </a:r>
            <a:br>
              <a:rPr lang="en-GB" sz="1800" b="1">
                <a:effectLst/>
                <a:latin typeface="Calibri" panose="020F0502020204030204" pitchFamily="34" charset="0"/>
                <a:ea typeface="Times New Roman" panose="02020603050405020304" pitchFamily="18" charset="0"/>
              </a:rPr>
            </a:b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Instruments – a selection of tuned percussion, plus other available pitched instruments.</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Pupil work – drum grooves from Lesson 1 and basslines from Lesson 2.</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Stationery – paper and pens/pencils.</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Equipment – a video recording device and stand.</a:t>
            </a:r>
            <a:endParaRPr lang="en-GB" sz="1800" dirty="0">
              <a:effectLst/>
              <a:latin typeface="Times New Roman" panose="02020603050405020304" pitchFamily="18" charset="0"/>
              <a:ea typeface="Times New Roman" panose="02020603050405020304" pitchFamily="18" charset="0"/>
            </a:endParaRPr>
          </a:p>
          <a:p>
            <a:endParaRPr lang="en-GB" dirty="0"/>
          </a:p>
          <a:p>
            <a:r>
              <a:rPr lang="en-GB" sz="1800" b="1" dirty="0">
                <a:effectLst/>
                <a:latin typeface="Calibri" panose="020F0502020204030204" pitchFamily="34" charset="0"/>
                <a:ea typeface="Times New Roman" panose="02020603050405020304" pitchFamily="18" charset="0"/>
              </a:rPr>
              <a:t>Before you begin – lesson checklist</a:t>
            </a:r>
            <a:endParaRPr lang="en-GB" sz="1800" dirty="0">
              <a:effectLst/>
              <a:latin typeface="Times New Roman" panose="02020603050405020304" pitchFamily="18" charset="0"/>
              <a:ea typeface="Times New Roman" panose="02020603050405020304" pitchFamily="18" charset="0"/>
            </a:endParaRPr>
          </a:p>
          <a:p>
            <a:br>
              <a:rPr lang="en-GB" sz="1800" b="0" dirty="0">
                <a:effectLst/>
                <a:latin typeface="Calibri" panose="020F0502020204030204" pitchFamily="34" charset="0"/>
                <a:ea typeface="Times New Roman" panose="02020603050405020304" pitchFamily="18" charset="0"/>
              </a:rPr>
            </a:br>
            <a:r>
              <a:rPr lang="en-GB" sz="1800" b="0" dirty="0">
                <a:effectLst/>
                <a:latin typeface="Calibri" panose="020F0502020204030204" pitchFamily="34" charset="0"/>
                <a:ea typeface="Times New Roman" panose="02020603050405020304" pitchFamily="18" charset="0"/>
              </a:rPr>
              <a:t>A few reminders to help you prepare for delivering the lesson:</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Enable content in the PowerPoint to make sure any video and audio content will play.</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Double check all the video links work, and any online content is still available.</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Remind yourself of the lesson objectives.</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Gather together the resources you will need and set up your space as required.</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Ensure you are logged in to your Sing Up account.</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Times New Roman" panose="02020603050405020304" pitchFamily="18" charset="0"/>
                <a:cs typeface="Calibri" panose="020F0502020204030204" pitchFamily="34" charset="0"/>
              </a:rPr>
              <a:t>NB: where they appear in a PowerPoint slide, play song icons and any weblinks can be opened by: right click &gt; link &gt; open link. Weblinks in the notes section can be copied and pasted into an internet browser window.</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26</a:t>
            </a:fld>
            <a:endParaRPr lang="en-US"/>
          </a:p>
        </p:txBody>
      </p:sp>
    </p:spTree>
    <p:extLst>
      <p:ext uri="{BB962C8B-B14F-4D97-AF65-F5344CB8AC3E}">
        <p14:creationId xmlns:p14="http://schemas.microsoft.com/office/powerpoint/2010/main" val="1785600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a:t>
            </a:r>
          </a:p>
          <a:p>
            <a:pPr fontAlgn="base"/>
            <a:r>
              <a:rPr lang="en-GB" sz="1800" b="1" dirty="0">
                <a:effectLst/>
                <a:latin typeface="Calibri" panose="020F0502020204030204" pitchFamily="34" charset="0"/>
                <a:ea typeface="Times New Roman" panose="02020603050405020304" pitchFamily="18" charset="0"/>
              </a:rPr>
              <a:t>10 minutes </a:t>
            </a:r>
            <a:br>
              <a:rPr lang="en-GB" sz="1800" b="1" dirty="0">
                <a:effectLst/>
                <a:latin typeface="Calibri" panose="020F0502020204030204" pitchFamily="34" charset="0"/>
                <a:ea typeface="Times New Roman" panose="02020603050405020304" pitchFamily="18" charset="0"/>
              </a:rPr>
            </a:br>
            <a:r>
              <a:rPr lang="en-GB" sz="1800" dirty="0">
                <a:effectLst/>
                <a:highlight>
                  <a:srgbClr val="FFFF00"/>
                </a:highligh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Do your dooty – put it together.</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Briefly recap the three parts you’ve learnt, then split the group into three and join in singing along with the performance track.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rPr>
              <a:t>(3 minutes)</a:t>
            </a:r>
            <a:r>
              <a:rPr lang="en-GB" sz="2800" dirty="0">
                <a:effectLst/>
              </a:rPr>
              <a:t>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27</a:t>
            </a:fld>
            <a:endParaRPr lang="en-US"/>
          </a:p>
        </p:txBody>
      </p:sp>
    </p:spTree>
    <p:extLst>
      <p:ext uri="{BB962C8B-B14F-4D97-AF65-F5344CB8AC3E}">
        <p14:creationId xmlns:p14="http://schemas.microsoft.com/office/powerpoint/2010/main" val="3679228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 (cont.)</a:t>
            </a:r>
            <a:br>
              <a:rPr lang="en-GB" sz="1200" b="1" dirty="0">
                <a:effectLst/>
                <a:latin typeface="Calibri" panose="020F0502020204030204" pitchFamily="34" charset="0"/>
                <a:ea typeface="Times New Roman" panose="02020603050405020304" pitchFamily="18" charset="0"/>
              </a:rPr>
            </a:br>
            <a:endParaRPr lang="en-GB" sz="1200" b="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Listen and move.</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in the last lesson, prepare for a ‘clap the beat number’ activity by practising collectively moving in time with a groove. </a:t>
            </a:r>
            <a:b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Remind your class that they aren’t just swaying – it’s important that they physically lift each foot off the floor and place the heel of their foot down with each beat.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minutes)</a:t>
            </a:r>
          </a:p>
        </p:txBody>
      </p:sp>
      <p:sp>
        <p:nvSpPr>
          <p:cNvPr id="4" name="Slide Number Placeholder 3"/>
          <p:cNvSpPr>
            <a:spLocks noGrp="1"/>
          </p:cNvSpPr>
          <p:nvPr>
            <p:ph type="sldNum" sz="quarter" idx="5"/>
          </p:nvPr>
        </p:nvSpPr>
        <p:spPr/>
        <p:txBody>
          <a:bodyPr/>
          <a:lstStyle/>
          <a:p>
            <a:fld id="{E441CE72-7751-BB4E-AAAC-BB457DA35E79}" type="slidenum">
              <a:rPr lang="en-US" smtClean="0"/>
              <a:t>28</a:t>
            </a:fld>
            <a:endParaRPr lang="en-US"/>
          </a:p>
        </p:txBody>
      </p:sp>
    </p:spTree>
    <p:extLst>
      <p:ext uri="{BB962C8B-B14F-4D97-AF65-F5344CB8AC3E}">
        <p14:creationId xmlns:p14="http://schemas.microsoft.com/office/powerpoint/2010/main" val="2598937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 (cont.)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a:lnSpc>
                <a:spcPct val="107000"/>
              </a:lnSpc>
              <a:spcAft>
                <a:spcPts val="8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Clap the beat – Cissy strut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you did in the last lesson, ask children to count the beat numbers out loud to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Cissy strut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2, 3, 4, 1, 2, 3, 4’ and then transfer the counting to their ‘thinking voice’ (i.e. in their heads).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the track is still playing and while the children are moving in time with the music, using your hand, hold up either 1, 2, 3, or 4 fingers. The challenge is for the children to collectively clap on that number every time it comes around, whilst still counting the beats in ‘thinking voices’.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can have lots of fun with this game! You can quickly switch the numbers and see how quickly the children can find where they need to clap.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800" dirty="0">
              <a:effectLst/>
              <a:highlight>
                <a:srgbClr val="FFFF00"/>
              </a:highlight>
              <a:latin typeface="Calibri" panose="020F0502020204030204" pitchFamily="34" charset="0"/>
              <a:ea typeface="Times New Roman" panose="02020603050405020304" pitchFamily="18" charset="0"/>
            </a:endParaRPr>
          </a:p>
          <a:p>
            <a:pPr fontAlgn="base"/>
            <a:r>
              <a:rPr lang="en-GB" sz="1800" dirty="0">
                <a:effectLst/>
                <a:highlight>
                  <a:srgbClr val="FFFF00"/>
                </a:highlight>
                <a:latin typeface="Calibri" panose="020F0502020204030204" pitchFamily="34" charset="0"/>
                <a:ea typeface="Times New Roman" panose="02020603050405020304" pitchFamily="18" charset="0"/>
              </a:rPr>
              <a:t>(3 minutes)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29</a:t>
            </a:fld>
            <a:endParaRPr lang="en-US"/>
          </a:p>
        </p:txBody>
      </p:sp>
    </p:spTree>
    <p:extLst>
      <p:ext uri="{BB962C8B-B14F-4D97-AF65-F5344CB8AC3E}">
        <p14:creationId xmlns:p14="http://schemas.microsoft.com/office/powerpoint/2010/main" val="417246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effectLst/>
                <a:latin typeface="Calibri" panose="020F0502020204030204" pitchFamily="34" charset="0"/>
                <a:ea typeface="Times New Roman" panose="02020603050405020304" pitchFamily="18" charset="0"/>
              </a:rPr>
              <a:t>Key words</a:t>
            </a:r>
          </a:p>
          <a:p>
            <a:pPr fontAlgn="base"/>
            <a:endParaRPr lang="en-GB" sz="1800" b="1" dirty="0">
              <a:effectLst/>
              <a:latin typeface="Calibri" panose="020F0502020204030204" pitchFamily="34"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Pitch:</a:t>
            </a:r>
            <a:r>
              <a:rPr lang="en-GB" sz="1800" dirty="0">
                <a:effectLst/>
                <a:latin typeface="Calibri" panose="020F0502020204030204" pitchFamily="34" charset="0"/>
                <a:ea typeface="Calibri" panose="020F0502020204030204" pitchFamily="34" charset="0"/>
                <a:cs typeface="Calibri" panose="020F0502020204030204" pitchFamily="34" charset="0"/>
              </a:rPr>
              <a:t> pentatonic scale (5-note scale), bass line (the lowest melodic part of an ensemble, often played by a bass guitar or a double bass).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Rhythm:</a:t>
            </a:r>
            <a:r>
              <a:rPr lang="en-GB" sz="1800" dirty="0">
                <a:effectLst/>
                <a:latin typeface="Calibri" panose="020F0502020204030204" pitchFamily="34" charset="0"/>
                <a:ea typeface="Calibri" panose="020F0502020204030204" pitchFamily="34" charset="0"/>
                <a:cs typeface="Calibri" panose="020F0502020204030204" pitchFamily="34" charset="0"/>
              </a:rPr>
              <a:t> backbeat (typically falls on beats 2 and 4, and often played by the snare drum).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Structure:</a:t>
            </a:r>
            <a:r>
              <a:rPr lang="en-GB" sz="1800" dirty="0">
                <a:effectLst/>
                <a:latin typeface="Calibri" panose="020F0502020204030204" pitchFamily="34" charset="0"/>
                <a:ea typeface="Calibri" panose="020F0502020204030204" pitchFamily="34" charset="0"/>
                <a:cs typeface="Calibri" panose="020F0502020204030204" pitchFamily="34" charset="0"/>
              </a:rPr>
              <a:t> riff (a repeated musical pattern that forms the basis of a song).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8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b="1" dirty="0">
                <a:effectLst/>
                <a:latin typeface="Calibri" panose="020F0502020204030204" pitchFamily="34" charset="0"/>
                <a:ea typeface="Calibri" panose="020F0502020204030204" pitchFamily="34" charset="0"/>
                <a:cs typeface="Calibri" panose="020F0502020204030204" pitchFamily="34" charset="0"/>
              </a:rPr>
              <a:t>Timbre:</a:t>
            </a:r>
            <a:r>
              <a:rPr lang="it-IT" sz="1800" dirty="0">
                <a:effectLst/>
                <a:latin typeface="Calibri" panose="020F0502020204030204" pitchFamily="34" charset="0"/>
                <a:ea typeface="Calibri" panose="020F0502020204030204" pitchFamily="34" charset="0"/>
                <a:cs typeface="Calibri" panose="020F0502020204030204" pitchFamily="34" charset="0"/>
              </a:rPr>
              <a:t> </a:t>
            </a:r>
            <a:r>
              <a:rPr lang="it-IT" sz="1800" i="1" dirty="0">
                <a:effectLst/>
                <a:latin typeface="Calibri" panose="020F0502020204030204" pitchFamily="34" charset="0"/>
                <a:ea typeface="Calibri" panose="020F0502020204030204" pitchFamily="34" charset="0"/>
                <a:cs typeface="Calibri" panose="020F0502020204030204" pitchFamily="34" charset="0"/>
              </a:rPr>
              <a:t>legato </a:t>
            </a:r>
            <a:r>
              <a:rPr lang="it-IT" sz="1800" dirty="0">
                <a:effectLst/>
                <a:latin typeface="Calibri" panose="020F0502020204030204" pitchFamily="34" charset="0"/>
                <a:ea typeface="Calibri" panose="020F0502020204030204" pitchFamily="34" charset="0"/>
                <a:cs typeface="Calibri" panose="020F0502020204030204" pitchFamily="34" charset="0"/>
              </a:rPr>
              <a:t>(smooth), </a:t>
            </a:r>
            <a:r>
              <a:rPr lang="it-IT" sz="1800" i="1" dirty="0">
                <a:effectLst/>
                <a:latin typeface="Calibri" panose="020F0502020204030204" pitchFamily="34" charset="0"/>
                <a:ea typeface="Calibri" panose="020F0502020204030204" pitchFamily="34" charset="0"/>
                <a:cs typeface="Calibri" panose="020F0502020204030204" pitchFamily="34" charset="0"/>
              </a:rPr>
              <a:t>staccato </a:t>
            </a:r>
            <a:r>
              <a:rPr lang="it-IT" sz="1800" dirty="0">
                <a:effectLst/>
                <a:latin typeface="Calibri" panose="020F0502020204030204" pitchFamily="34" charset="0"/>
                <a:ea typeface="Calibri" panose="020F0502020204030204" pitchFamily="34" charset="0"/>
                <a:cs typeface="Calibri" panose="020F0502020204030204" pitchFamily="34" charset="0"/>
              </a:rPr>
              <a:t>(detached).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Other:</a:t>
            </a:r>
            <a:r>
              <a:rPr lang="en-GB" sz="1800" dirty="0">
                <a:effectLst/>
                <a:latin typeface="Calibri" panose="020F0502020204030204" pitchFamily="34" charset="0"/>
                <a:ea typeface="Calibri" panose="020F0502020204030204" pitchFamily="34" charset="0"/>
                <a:cs typeface="Calibri" panose="020F0502020204030204" pitchFamily="34" charset="0"/>
              </a:rPr>
              <a:t> head (the main melody of a song, specifically used in jazz/groove music).</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3</a:t>
            </a:fld>
            <a:endParaRPr lang="en-US"/>
          </a:p>
        </p:txBody>
      </p:sp>
    </p:spTree>
    <p:extLst>
      <p:ext uri="{BB962C8B-B14F-4D97-AF65-F5344CB8AC3E}">
        <p14:creationId xmlns:p14="http://schemas.microsoft.com/office/powerpoint/2010/main" val="3162436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a:t>
            </a:r>
          </a:p>
          <a:p>
            <a:pPr fontAlgn="base"/>
            <a:r>
              <a:rPr lang="en-GB" sz="1100" b="1" dirty="0">
                <a:effectLst/>
                <a:latin typeface="Calibri" panose="020F0502020204030204" pitchFamily="34" charset="0"/>
                <a:ea typeface="Times New Roman" panose="02020603050405020304" pitchFamily="18" charset="0"/>
              </a:rPr>
              <a:t>38 minutes</a:t>
            </a:r>
            <a:endParaRPr lang="en-GB" sz="1200" dirty="0">
              <a:effectLst/>
              <a:latin typeface="Times New Roman" panose="02020603050405020304" pitchFamily="18" charset="0"/>
              <a:ea typeface="Times New Roman" panose="02020603050405020304" pitchFamily="18" charset="0"/>
            </a:endParaRPr>
          </a:p>
          <a:p>
            <a:pPr fontAlgn="base"/>
            <a:r>
              <a:rPr lang="en-GB" sz="1100" b="1"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fontAlgn="base"/>
            <a:r>
              <a:rPr lang="en-GB" sz="1100" i="1" dirty="0">
                <a:effectLst/>
                <a:latin typeface="Calibri" panose="020F0502020204030204" pitchFamily="34" charset="0"/>
                <a:ea typeface="Times New Roman" panose="02020603050405020304" pitchFamily="18" charset="0"/>
              </a:rPr>
              <a:t>Adding in a riff-based melody.</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Each group should now have a drum groove and bassline that they are able to perform, either vocally or using instruments (or a combination). The next task will be to add in a riff-based melody to complete the composition.</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Discuss that a riff is a repeated musical pattern that forms the basis of the song.</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preparation for the composing task, listen to some inspiring examples identifying the riffs and the instruments playing, singing along, or clapping the rhythm. Here are some suggestions:</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Cissy strut</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The Meters.</a:t>
            </a:r>
            <a:b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Here the main riff is played by the electric guitar, with some help from the bass and the organ.</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freak</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Bernard Edwards and Nile Rodgers, performed by Chic. Again, this riff is played by the electric guitar.</a:t>
            </a:r>
            <a:b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https://youtu.be/aXgSHL7efKg</a:t>
            </a:r>
          </a:p>
          <a:p>
            <a:endParaRPr lang="en-GB" dirty="0"/>
          </a:p>
          <a:p>
            <a:r>
              <a:rPr lang="en-GB" dirty="0"/>
              <a:t>(5 minutes) – continued onto the next slide</a:t>
            </a:r>
          </a:p>
        </p:txBody>
      </p:sp>
      <p:sp>
        <p:nvSpPr>
          <p:cNvPr id="4" name="Slide Number Placeholder 3"/>
          <p:cNvSpPr>
            <a:spLocks noGrp="1"/>
          </p:cNvSpPr>
          <p:nvPr>
            <p:ph type="sldNum" sz="quarter" idx="5"/>
          </p:nvPr>
        </p:nvSpPr>
        <p:spPr/>
        <p:txBody>
          <a:bodyPr/>
          <a:lstStyle/>
          <a:p>
            <a:fld id="{E441CE72-7751-BB4E-AAAC-BB457DA35E79}" type="slidenum">
              <a:rPr lang="en-US" smtClean="0"/>
              <a:t>30</a:t>
            </a:fld>
            <a:endParaRPr lang="en-US"/>
          </a:p>
        </p:txBody>
      </p:sp>
    </p:spTree>
    <p:extLst>
      <p:ext uri="{BB962C8B-B14F-4D97-AF65-F5344CB8AC3E}">
        <p14:creationId xmlns:p14="http://schemas.microsoft.com/office/powerpoint/2010/main" val="1449960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r>
              <a:rPr lang="en-GB" sz="1100" b="1"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fontAlgn="base"/>
            <a:r>
              <a:rPr lang="en-GB" sz="1100" i="1" dirty="0">
                <a:effectLst/>
                <a:latin typeface="Calibri" panose="020F0502020204030204" pitchFamily="34" charset="0"/>
                <a:ea typeface="Times New Roman" panose="02020603050405020304" pitchFamily="18" charset="0"/>
              </a:rPr>
              <a:t>Adding in a riff-based melody. (cont.)</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Often, in songs that are influenced by soul and funk, it’s likely the guitar that would be involved in playing the main riff, along with some help from other instruments in the ensemble.</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31</a:t>
            </a:fld>
            <a:endParaRPr lang="en-US"/>
          </a:p>
        </p:txBody>
      </p:sp>
    </p:spTree>
    <p:extLst>
      <p:ext uri="{BB962C8B-B14F-4D97-AF65-F5344CB8AC3E}">
        <p14:creationId xmlns:p14="http://schemas.microsoft.com/office/powerpoint/2010/main" val="502813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p>
          <a:p>
            <a:pPr fontAlgn="base"/>
            <a:r>
              <a:rPr lang="en-GB" sz="1100" b="1"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fontAlgn="base"/>
            <a:r>
              <a:rPr lang="en-GB" sz="1100" i="1" dirty="0">
                <a:effectLst/>
                <a:latin typeface="Calibri" panose="020F0502020204030204" pitchFamily="34" charset="0"/>
                <a:ea typeface="Times New Roman" panose="02020603050405020304" pitchFamily="18" charset="0"/>
              </a:rPr>
              <a:t>Adding a riff-based melody. (cont.)</a:t>
            </a: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listening to the examples, ask the children to get back into their groups to work on creating their riffs. Note – it is likely that they will need to recap their drum groove and bass line first.</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children are working vocally, you could leave them free to decide the notes for their riff. If they are using instruments (tuned percussion, keyboards etc.), you could give them a pool of notes to work with. Things will work best if you give them the same pool of notes that they used to create their bass line – the C major pentatonic scale: C – D – E – G – A – C</a:t>
            </a:r>
            <a:b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Share some top tips for creating memorable riffs with the children:</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Begin by working out the rhythm of the riff – remember simple ideas work best!</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you have the rhythm, put the riff onto one note from the pentatonic scale (if you are using that scale as a framework).</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Perform this riff (just using one note) alongside the drum groove and the bassline. Does it fit? You may need to practise several times to get the groove sounding confident.</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Could you change any of the notes in your riff to a higher or lower pitch? Remember – keep it simple, small changes will make a big difference to the overall sound.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children to jot down their riffs, adding them to their notated drum patterns and basslines.</a:t>
            </a:r>
          </a:p>
          <a:p>
            <a:pPr marL="0" lvl="0" indent="0">
              <a:lnSpc>
                <a:spcPct val="107000"/>
              </a:lnSpc>
              <a:spcAft>
                <a:spcPts val="800"/>
              </a:spcAft>
              <a:buSzPts val="1000"/>
              <a:buFont typeface="Symbol" pitchFamily="2" charset="2"/>
              <a:buNone/>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800"/>
              </a:spcAft>
              <a:buSzPts val="1000"/>
              <a:buFont typeface="Symbol" pitchFamily="2" charset="2"/>
              <a:buNone/>
              <a:tabLst>
                <a:tab pos="45720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 minutes)</a:t>
            </a:r>
          </a:p>
        </p:txBody>
      </p:sp>
      <p:sp>
        <p:nvSpPr>
          <p:cNvPr id="4" name="Slide Number Placeholder 3"/>
          <p:cNvSpPr>
            <a:spLocks noGrp="1"/>
          </p:cNvSpPr>
          <p:nvPr>
            <p:ph type="sldNum" sz="quarter" idx="5"/>
          </p:nvPr>
        </p:nvSpPr>
        <p:spPr/>
        <p:txBody>
          <a:bodyPr/>
          <a:lstStyle/>
          <a:p>
            <a:fld id="{E441CE72-7751-BB4E-AAAC-BB457DA35E79}" type="slidenum">
              <a:rPr lang="en-US" smtClean="0"/>
              <a:t>32</a:t>
            </a:fld>
            <a:endParaRPr lang="en-US"/>
          </a:p>
        </p:txBody>
      </p:sp>
    </p:spTree>
    <p:extLst>
      <p:ext uri="{BB962C8B-B14F-4D97-AF65-F5344CB8AC3E}">
        <p14:creationId xmlns:p14="http://schemas.microsoft.com/office/powerpoint/2010/main" val="629223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 (cont.)</a:t>
            </a:r>
            <a:endParaRPr lang="en-GB" sz="1200" b="1" i="1" dirty="0">
              <a:effectLst/>
              <a:latin typeface="Calibri" panose="020F0502020204030204" pitchFamily="34" charset="0"/>
              <a:ea typeface="Times New Roman" panose="02020603050405020304" pitchFamily="18" charset="0"/>
            </a:endParaRPr>
          </a:p>
          <a:p>
            <a:pPr fontAlgn="base"/>
            <a:r>
              <a:rPr lang="en-GB" sz="1200" dirty="0">
                <a:effectLst/>
                <a:latin typeface="Calibri" panose="020F0502020204030204" pitchFamily="34" charset="0"/>
                <a:ea typeface="Times New Roman" panose="02020603050405020304" pitchFamily="18" charset="0"/>
              </a:rPr>
              <a:t> </a:t>
            </a:r>
            <a:endParaRPr lang="en-GB" sz="1200" i="1" dirty="0">
              <a:effectLst/>
              <a:latin typeface="Calibri" panose="020F0502020204030204" pitchFamily="34" charset="0"/>
              <a:ea typeface="Times New Roman" panose="02020603050405020304" pitchFamily="18" charset="0"/>
            </a:endParaRPr>
          </a:p>
          <a:p>
            <a:pPr fontAlgn="base"/>
            <a:r>
              <a:rPr lang="en-GB" sz="1100" i="1" dirty="0">
                <a:effectLst/>
                <a:latin typeface="Calibri" panose="020F0502020204030204" pitchFamily="34" charset="0"/>
                <a:ea typeface="Times New Roman" panose="02020603050405020304" pitchFamily="18" charset="0"/>
              </a:rPr>
              <a:t>Perform and record.</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07000"/>
              </a:lnSpc>
              <a:buSzPts val="1000"/>
              <a:buFont typeface="Symbol" pitchFamily="2"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buSzPts val="1000"/>
              <a:buFont typeface="Symbol" pitchFamily="2"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each group has composed and practised their riffs, they should perform their groove (drum groove, bassline, and riff) to the rest of the class and record 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itchFamily="2" charset="2"/>
              <a:buChar char=""/>
              <a:tabLst>
                <a:tab pos="4572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Here are some questions for the rest of the class to consider when listening back to the performances: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you suggest one thing that you really enjoyed about the performance?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Was the riff memorable? Could you sing it back straight away?</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 the groove remain at the same tempo (speed), or did it speed up/slow down?</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think the group need to do to improve their groove?</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effectLst/>
              <a:latin typeface="Calibri" panose="020F0502020204030204" pitchFamily="34" charset="0"/>
              <a:ea typeface="Calibri" panose="020F0502020204030204" pitchFamily="34" charset="0"/>
            </a:endParaRPr>
          </a:p>
          <a:p>
            <a:r>
              <a:rPr lang="en-GB" sz="1100" dirty="0">
                <a:effectLst/>
                <a:latin typeface="Calibri" panose="020F0502020204030204" pitchFamily="34" charset="0"/>
                <a:ea typeface="Calibri" panose="020F0502020204030204" pitchFamily="34" charset="0"/>
              </a:rPr>
              <a:t>(8 minutes)</a:t>
            </a:r>
            <a:r>
              <a:rPr lang="en-GB" dirty="0">
                <a:effectLst/>
              </a:rPr>
              <a:t> </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33</a:t>
            </a:fld>
            <a:endParaRPr lang="en-US"/>
          </a:p>
        </p:txBody>
      </p:sp>
    </p:spTree>
    <p:extLst>
      <p:ext uri="{BB962C8B-B14F-4D97-AF65-F5344CB8AC3E}">
        <p14:creationId xmlns:p14="http://schemas.microsoft.com/office/powerpoint/2010/main" val="3864433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effectLst/>
                <a:latin typeface="Calibri" panose="020F0502020204030204" pitchFamily="34" charset="0"/>
                <a:ea typeface="Times New Roman" panose="02020603050405020304" pitchFamily="18" charset="0"/>
              </a:rPr>
              <a:t>Lesson 3</a:t>
            </a:r>
          </a:p>
          <a:p>
            <a:pPr fontAlgn="base"/>
            <a:endParaRPr lang="en-GB" sz="1200" b="1" dirty="0">
              <a:effectLst/>
              <a:latin typeface="Calibri" panose="020F0502020204030204" pitchFamily="34" charset="0"/>
              <a:ea typeface="Times New Roman" panose="02020603050405020304" pitchFamily="18" charset="0"/>
            </a:endParaRPr>
          </a:p>
          <a:p>
            <a:pPr fontAlgn="base"/>
            <a:r>
              <a:rPr lang="en-GB" sz="1200" b="1" dirty="0">
                <a:effectLst/>
                <a:latin typeface="Calibri" panose="020F0502020204030204" pitchFamily="34" charset="0"/>
                <a:ea typeface="Times New Roman" panose="02020603050405020304" pitchFamily="18" charset="0"/>
              </a:rPr>
              <a:t>Conclusion</a:t>
            </a:r>
          </a:p>
          <a:p>
            <a:pPr fontAlgn="base"/>
            <a:r>
              <a:rPr lang="en-GB" sz="1100" b="1" dirty="0">
                <a:effectLst/>
                <a:latin typeface="Calibri" panose="020F0502020204030204" pitchFamily="34" charset="0"/>
                <a:ea typeface="Times New Roman" panose="02020603050405020304" pitchFamily="18" charset="0"/>
              </a:rPr>
              <a:t>2 minutes</a:t>
            </a:r>
            <a:br>
              <a:rPr lang="en-GB" sz="1100" b="1" dirty="0">
                <a:effectLst/>
                <a:highlight>
                  <a:srgbClr val="FFFF00"/>
                </a:highlight>
                <a:latin typeface="Calibri" panose="020F0502020204030204" pitchFamily="34" charset="0"/>
                <a:ea typeface="Times New Roman" panose="02020603050405020304" pitchFamily="18" charset="0"/>
              </a:rPr>
            </a:br>
            <a:r>
              <a:rPr lang="en-GB" sz="1100" dirty="0">
                <a:effectLst/>
                <a:highlight>
                  <a:srgbClr val="FFFF00"/>
                </a:highligh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Calibri" panose="020F0502020204030204" pitchFamily="34" charset="0"/>
              </a:rPr>
              <a:t>Briefly review what has been covered in the lesson. </a:t>
            </a:r>
            <a:br>
              <a:rPr lang="en-GB" sz="1100" dirty="0">
                <a:effectLst/>
                <a:latin typeface="Calibri" panose="020F0502020204030204" pitchFamily="34" charset="0"/>
                <a:ea typeface="Calibri" panose="020F0502020204030204" pitchFamily="34" charset="0"/>
                <a:cs typeface="Calibri" panose="020F0502020204030204" pitchFamily="34" charset="0"/>
              </a:rPr>
            </a:br>
            <a:br>
              <a:rPr lang="en-GB" sz="1100" dirty="0">
                <a:effectLst/>
                <a:latin typeface="Calibri" panose="020F0502020204030204" pitchFamily="34" charset="0"/>
                <a:ea typeface="Calibri" panose="020F0502020204030204" pitchFamily="34" charset="0"/>
                <a:cs typeface="Calibri" panose="020F0502020204030204" pitchFamily="34" charset="0"/>
              </a:rPr>
            </a:br>
            <a:r>
              <a:rPr lang="en-GB" sz="1100" dirty="0">
                <a:effectLst/>
                <a:latin typeface="Calibri" panose="020F0502020204030204" pitchFamily="34" charset="0"/>
                <a:ea typeface="Calibri" panose="020F0502020204030204" pitchFamily="34" charset="0"/>
                <a:cs typeface="Calibri" panose="020F0502020204030204" pitchFamily="34" charset="0"/>
              </a:rPr>
              <a:t>Today we have:</a:t>
            </a:r>
            <a:br>
              <a:rPr lang="en-GB" sz="1100" dirty="0">
                <a:effectLst/>
                <a:latin typeface="Calibri" panose="020F0502020204030204" pitchFamily="34" charset="0"/>
                <a:ea typeface="Calibri" panose="020F0502020204030204" pitchFamily="34" charset="0"/>
                <a:cs typeface="Calibri" panose="020F0502020204030204" pitchFamily="34"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Created a memorable riff-based melody.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7000"/>
              </a:lnSpc>
              <a:spcAft>
                <a:spcPts val="800"/>
              </a:spcAft>
              <a:buFont typeface="Courier New" panose="02070309020205020404" pitchFamily="49" charset="0"/>
              <a:buChar char="o"/>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Reviewed our work to make improvements.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(1 minute)</a:t>
            </a:r>
            <a:endParaRPr lang="en-GB" sz="11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34</a:t>
            </a:fld>
            <a:endParaRPr lang="en-US"/>
          </a:p>
        </p:txBody>
      </p:sp>
    </p:spTree>
    <p:extLst>
      <p:ext uri="{BB962C8B-B14F-4D97-AF65-F5344CB8AC3E}">
        <p14:creationId xmlns:p14="http://schemas.microsoft.com/office/powerpoint/2010/main" val="3522752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effectLst/>
                <a:latin typeface="Calibri" panose="020F0502020204030204" pitchFamily="34" charset="0"/>
                <a:ea typeface="Times New Roman" panose="02020603050405020304" pitchFamily="18" charset="0"/>
              </a:rPr>
              <a:t>Lesson 3</a:t>
            </a:r>
          </a:p>
          <a:p>
            <a:pPr fontAlgn="base"/>
            <a:endParaRPr lang="en-GB" sz="1200" b="1" dirty="0">
              <a:effectLst/>
              <a:latin typeface="Calibri" panose="020F0502020204030204" pitchFamily="34" charset="0"/>
              <a:ea typeface="Times New Roman" panose="02020603050405020304" pitchFamily="18" charset="0"/>
            </a:endParaRPr>
          </a:p>
          <a:p>
            <a:pPr fontAlgn="base"/>
            <a:r>
              <a:rPr lang="en-GB" sz="1200" b="1" dirty="0">
                <a:effectLst/>
                <a:latin typeface="Calibri" panose="020F0502020204030204" pitchFamily="34" charset="0"/>
                <a:ea typeface="Times New Roman" panose="02020603050405020304" pitchFamily="18" charset="0"/>
              </a:rPr>
              <a:t>Conclusion (cont.)</a:t>
            </a:r>
          </a:p>
          <a:p>
            <a:pPr fontAlgn="base"/>
            <a:endParaRPr lang="en-GB" sz="1200" b="1" i="1" dirty="0">
              <a:effectLst/>
              <a:latin typeface="Calibri" panose="020F0502020204030204" pitchFamily="34" charset="0"/>
              <a:ea typeface="Times New Roman" panose="02020603050405020304" pitchFamily="18" charset="0"/>
            </a:endParaRPr>
          </a:p>
          <a:p>
            <a:pPr marL="342900" lvl="0" indent="-342900">
              <a:lnSpc>
                <a:spcPct val="107000"/>
              </a:lnSpc>
              <a:buFont typeface="Symbol" panose="05050102010706020507" pitchFamily="18" charset="2"/>
              <a:buChar char=""/>
            </a:pPr>
            <a:r>
              <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Check progress for the unit – how did we do?</a:t>
            </a:r>
            <a:br>
              <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br>
            <a:endParaRPr lang="en-GB" sz="1100" b="0" u="none"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Courier New" panose="02070309020205020404" pitchFamily="49" charset="0"/>
              <a:buChar char="o"/>
            </a:pPr>
            <a:r>
              <a:rPr lang="en-US" sz="1100" b="0" dirty="0">
                <a:solidFill>
                  <a:srgbClr val="005F85"/>
                </a:solidFill>
                <a:latin typeface="Century Gothic" panose="020B0502020202020204" pitchFamily="34" charset="0"/>
              </a:rPr>
              <a:t>   Can we </a:t>
            </a:r>
            <a:r>
              <a:rPr lang="en-GB" sz="1100" b="0" dirty="0">
                <a:solidFill>
                  <a:srgbClr val="3A8B8E"/>
                </a:solidFill>
                <a:latin typeface="Century Gothic" panose="020B0502020202020204" pitchFamily="34" charset="0"/>
              </a:rPr>
              <a:t>show understanding of how drum patterns, basslines, and riffs fit together to create a memorable and catchy groove?</a:t>
            </a:r>
          </a:p>
          <a:p>
            <a:pPr marL="742950" lvl="1" indent="-285750">
              <a:lnSpc>
                <a:spcPct val="107000"/>
              </a:lnSpc>
              <a:buFont typeface="Courier New" panose="02070309020205020404" pitchFamily="49" charset="0"/>
              <a:buChar char="o"/>
            </a:pPr>
            <a:endParaRPr lang="en-GB" sz="1100" u="none"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GB" sz="1100" u="none" dirty="0">
                <a:effectLst/>
                <a:latin typeface="Calibri" panose="020F0502020204030204" pitchFamily="34" charset="0"/>
                <a:ea typeface="Calibri" panose="020F0502020204030204" pitchFamily="34" charset="0"/>
                <a:cs typeface="Calibri" panose="020F0502020204030204" pitchFamily="34" charset="0"/>
              </a:rPr>
              <a:t>Can children copy drum patterns and riffs using body percussion, voices and instruments?</a:t>
            </a:r>
            <a:endParaRPr lang="en-GB" sz="1100" u="none"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endParaRPr lang="en-GB" sz="1100" u="none"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buFont typeface="Courier New" panose="02070309020205020404" pitchFamily="49" charset="0"/>
              <a:buChar char="o"/>
            </a:pPr>
            <a:r>
              <a:rPr lang="en-GB" sz="1100" u="none" dirty="0">
                <a:effectLst/>
                <a:latin typeface="Calibri" panose="020F0502020204030204" pitchFamily="34" charset="0"/>
                <a:ea typeface="Calibri" panose="020F0502020204030204" pitchFamily="34" charset="0"/>
                <a:cs typeface="Calibri" panose="020F0502020204030204" pitchFamily="34" charset="0"/>
              </a:rPr>
              <a:t>Can children compose and perform drum patterns, basslines, and riffs on a variety of instruments as part of a group?</a:t>
            </a:r>
            <a:endParaRPr lang="en-GB" sz="11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u="non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(1 minute)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1CE72-7751-BB4E-AAAC-BB457DA35E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069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dirty="0">
                <a:effectLst/>
                <a:latin typeface="Calibri" panose="020F0502020204030204" pitchFamily="34" charset="0"/>
                <a:ea typeface="Times New Roman" panose="02020603050405020304" pitchFamily="18" charset="0"/>
              </a:rPr>
              <a:t>Additional material</a:t>
            </a:r>
            <a:br>
              <a:rPr lang="en-GB" sz="1800" b="1" dirty="0">
                <a:effectLst/>
                <a:latin typeface="Calibri" panose="020F0502020204030204" pitchFamily="34" charset="0"/>
                <a:ea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800" b="1" dirty="0">
                <a:effectLst/>
                <a:latin typeface="Times New Roman" panose="02020603050405020304" pitchFamily="18" charset="0"/>
                <a:ea typeface="Times New Roman" panose="02020603050405020304" pitchFamily="18" charset="0"/>
              </a:rPr>
              <a:t>If you have time…</a:t>
            </a:r>
          </a:p>
          <a:p>
            <a:pPr fontAlgn="base"/>
            <a:r>
              <a:rPr lang="en-GB" sz="1800" dirty="0">
                <a:effectLst/>
                <a:latin typeface="Times New Roman" panose="02020603050405020304" pitchFamily="18" charset="0"/>
                <a:ea typeface="Times New Roman" panose="02020603050405020304" pitchFamily="18" charset="0"/>
              </a:rPr>
              <a:t>Some suggestions and ideas for further activity.</a:t>
            </a:r>
          </a:p>
          <a:p>
            <a:pPr fontAlgn="base"/>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Further listening</a:t>
            </a:r>
          </a:p>
          <a:p>
            <a:pPr fontAlgn="base"/>
            <a:r>
              <a:rPr lang="en-GB" sz="1800" dirty="0">
                <a:effectLst/>
                <a:latin typeface="Calibri" panose="020F0502020204030204" pitchFamily="34" charset="0"/>
                <a:ea typeface="Times New Roman" panose="02020603050405020304" pitchFamily="18" charset="0"/>
              </a:rPr>
              <a:t>Examples of related music to watch/listen to and explore, complementary to the unit activity and focus.</a:t>
            </a:r>
            <a:endParaRPr lang="en-GB" sz="1800" dirty="0">
              <a:effectLst/>
              <a:latin typeface="Times New Roman" panose="02020603050405020304" pitchFamily="18" charset="0"/>
              <a:ea typeface="Times New Roman" panose="02020603050405020304" pitchFamily="18" charset="0"/>
            </a:endParaRPr>
          </a:p>
          <a:p>
            <a:pPr fontAlgn="base"/>
            <a:endParaRPr lang="en-GB" sz="1200" dirty="0">
              <a:effectLst/>
              <a:latin typeface="Times New Roman" panose="02020603050405020304" pitchFamily="18" charset="0"/>
              <a:ea typeface="Times New Roman" panose="02020603050405020304" pitchFamily="18" charset="0"/>
            </a:endParaRPr>
          </a:p>
          <a:p>
            <a:pPr fontAlgn="base"/>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36</a:t>
            </a:fld>
            <a:endParaRPr lang="en-US"/>
          </a:p>
        </p:txBody>
      </p:sp>
    </p:spTree>
    <p:extLst>
      <p:ext uri="{BB962C8B-B14F-4D97-AF65-F5344CB8AC3E}">
        <p14:creationId xmlns:p14="http://schemas.microsoft.com/office/powerpoint/2010/main" val="3717410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dirty="0">
                <a:effectLst/>
                <a:latin typeface="Times New Roman" panose="02020603050405020304" pitchFamily="18" charset="0"/>
                <a:ea typeface="Times New Roman" panose="02020603050405020304" pitchFamily="18" charset="0"/>
              </a:rPr>
              <a:t>If you have time…</a:t>
            </a:r>
            <a:br>
              <a:rPr lang="en-GB" sz="1200" b="1" dirty="0">
                <a:effectLst/>
                <a:latin typeface="Times New Roman" panose="02020603050405020304" pitchFamily="18" charset="0"/>
                <a:ea typeface="Times New Roman" panose="02020603050405020304" pitchFamily="18" charset="0"/>
              </a:rPr>
            </a:br>
            <a:endParaRPr lang="en-GB" sz="1200" b="1" dirty="0">
              <a:effectLst/>
              <a:latin typeface="Times New Roman" panose="02020603050405020304" pitchFamily="18" charset="0"/>
              <a:ea typeface="Times New Roman" panose="02020603050405020304" pitchFamily="18" charset="0"/>
            </a:endParaRPr>
          </a:p>
          <a:p>
            <a:pPr fontAlgn="base"/>
            <a:r>
              <a:rPr lang="en-GB" sz="1200" dirty="0">
                <a:effectLst/>
                <a:latin typeface="Times New Roman" panose="02020603050405020304" pitchFamily="18" charset="0"/>
                <a:ea typeface="Times New Roman" panose="02020603050405020304" pitchFamily="18" charset="0"/>
              </a:rPr>
              <a:t>Some suggestions and ideas for further activity.</a:t>
            </a:r>
          </a:p>
          <a:p>
            <a:endParaRPr lang="en-GB" b="1" dirty="0"/>
          </a:p>
          <a:p>
            <a:pPr>
              <a:lnSpc>
                <a:spcPct val="107000"/>
              </a:lnSpc>
              <a:spcAft>
                <a:spcPts val="225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Creating an arrangement.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children should have three components of their composition – a drum groove, a bassline, and a riff. Each group now needs to think about how to structure the overall piece. </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composing groove music, an important part is building up the groove – you don’t’ necessarily want all the components to begin together. For example, you may wish to start with the drum groove, then add the riff, and then finally add the bassline. Once this has repeated several times, the bassline could stop, followed by the riff and finally the drum groove. </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each group to experiment with the overall structure of their composition. Again, remind them to keep it simple – it’s about building up the groove, adding one element at a time. </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may wish to write down their structure and have this in front of them while they are rehearsing/performing. They can do this in any form of notation they find comfortable (e.g. graphic scores, grid notation, a list of instructions, staff notation – or a combination).</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Extension task: are there some sections of the performance that should be quieter or louder than others (dynamics)? For example, you may wish for the composition to begin quietly, and then grow in volume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crescendo</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when all of the other parts have joined in.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37</a:t>
            </a:fld>
            <a:endParaRPr lang="en-US"/>
          </a:p>
        </p:txBody>
      </p:sp>
    </p:spTree>
    <p:extLst>
      <p:ext uri="{BB962C8B-B14F-4D97-AF65-F5344CB8AC3E}">
        <p14:creationId xmlns:p14="http://schemas.microsoft.com/office/powerpoint/2010/main" val="2266224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Further listening</a:t>
            </a:r>
          </a:p>
          <a:p>
            <a:pPr fontAlgn="base"/>
            <a:br>
              <a:rPr lang="en-GB" sz="1800" dirty="0">
                <a:effectLst/>
                <a:latin typeface="Times New Roman" panose="02020603050405020304" pitchFamily="18" charset="0"/>
                <a:ea typeface="Times New Roman" panose="02020603050405020304" pitchFamily="18" charset="0"/>
                <a:cs typeface="Calibri" panose="020F0502020204030204" pitchFamily="34" charset="0"/>
              </a:rPr>
            </a:br>
            <a:r>
              <a:rPr lang="en-GB" sz="1800" dirty="0">
                <a:effectLst/>
                <a:latin typeface="Calibri" panose="020F0502020204030204" pitchFamily="34" charset="0"/>
                <a:ea typeface="Times New Roman" panose="02020603050405020304" pitchFamily="18" charset="0"/>
              </a:rPr>
              <a:t>Examples of related music to watch/listen to and explore, complementary to the unit activity and focus.</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Calibri" panose="020F0502020204030204" pitchFamily="34" charset="0"/>
                <a:ea typeface="Times New Roman" panose="02020603050405020304" pitchFamily="18" charset="0"/>
              </a:rPr>
              <a:t>The following example could be used as alternative tracks for the </a:t>
            </a:r>
            <a:r>
              <a:rPr lang="en-GB" sz="1800" i="1" dirty="0">
                <a:effectLst/>
                <a:latin typeface="Calibri" panose="020F0502020204030204" pitchFamily="34" charset="0"/>
                <a:ea typeface="Times New Roman" panose="02020603050405020304" pitchFamily="18" charset="0"/>
              </a:rPr>
              <a:t>Listen and move/Clap the beat number </a:t>
            </a:r>
            <a:r>
              <a:rPr lang="en-GB" sz="1800" dirty="0">
                <a:effectLst/>
                <a:latin typeface="Calibri" panose="020F0502020204030204" pitchFamily="34" charset="0"/>
                <a:ea typeface="Times New Roman" panose="02020603050405020304" pitchFamily="18" charset="0"/>
              </a:rPr>
              <a:t>warm-up activities at the beginning of each lesson.</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Watermelon man</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Herbie Hancock (from the 1962 album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Takin’ Off)</a:t>
            </a:r>
            <a:b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https://www.youtube.com/watch?v=_QkGAaYtXA0</a:t>
            </a:r>
            <a:b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the original version of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Watermelon man</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which was featured on Herbie Hancock’s debut album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Takin’ Off</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track features tenor saxophonist Dexter Gordon, trumpeter Freddie Hubbard, bassist Butch Warren, and Billy Higgins on drums. It was released 11 years before the version on Hancock’s album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Head Hunters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which is the focus of this unit.</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38</a:t>
            </a:fld>
            <a:endParaRPr lang="en-US"/>
          </a:p>
        </p:txBody>
      </p:sp>
    </p:spTree>
    <p:extLst>
      <p:ext uri="{BB962C8B-B14F-4D97-AF65-F5344CB8AC3E}">
        <p14:creationId xmlns:p14="http://schemas.microsoft.com/office/powerpoint/2010/main" val="202755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800" b="1" dirty="0">
                <a:effectLst/>
                <a:latin typeface="Calibri" panose="020F0502020204030204" pitchFamily="34" charset="0"/>
                <a:ea typeface="Times New Roman" panose="02020603050405020304" pitchFamily="18" charset="0"/>
              </a:rPr>
              <a:t>Lesson 1</a:t>
            </a:r>
            <a:br>
              <a:rPr lang="fr-FR" sz="1800" b="1" dirty="0">
                <a:effectLst/>
                <a:latin typeface="Calibri" panose="020F0502020204030204" pitchFamily="34" charset="0"/>
                <a:ea typeface="Times New Roman" panose="02020603050405020304" pitchFamily="18" charset="0"/>
              </a:rPr>
            </a:br>
            <a:r>
              <a:rPr lang="fr-FR" sz="1800" dirty="0" err="1">
                <a:effectLst/>
                <a:latin typeface="Calibri" panose="020F0502020204030204" pitchFamily="34" charset="0"/>
                <a:ea typeface="Times New Roman" panose="02020603050405020304" pitchFamily="18" charset="0"/>
              </a:rPr>
              <a:t>Create</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drum</a:t>
            </a:r>
            <a:r>
              <a:rPr lang="fr-FR" sz="1800" dirty="0">
                <a:effectLst/>
                <a:latin typeface="Calibri" panose="020F0502020204030204" pitchFamily="34" charset="0"/>
                <a:ea typeface="Times New Roman" panose="02020603050405020304" pitchFamily="18" charset="0"/>
              </a:rPr>
              <a:t> groove.</a:t>
            </a:r>
            <a:br>
              <a:rPr lang="fr-FR" sz="180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Lesson objectives</a:t>
            </a:r>
            <a:br>
              <a:rPr lang="en-GB" sz="1800"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Children will: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Recreate one or more drum grooves.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Create their own drum patterns as part of a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Notate their created drum groove.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Calibri" panose="020F0502020204030204" pitchFamily="34" charset="0"/>
              </a:rPr>
              <a:t>Resources</a:t>
            </a:r>
            <a:br>
              <a:rPr lang="en-GB" sz="1800" b="1"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This lesson you will need: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Sing Up Music PowerPoint – Year 5: Building a groove (</a:t>
            </a:r>
            <a:r>
              <a:rPr lang="en-GB" sz="1100" dirty="0">
                <a:effectLst/>
                <a:highlight>
                  <a:srgbClr val="FFFF00"/>
                </a:highlight>
                <a:latin typeface="Calibri" panose="020F0502020204030204" pitchFamily="34" charset="0"/>
                <a:ea typeface="Times New Roman" panose="02020603050405020304" pitchFamily="18" charset="0"/>
              </a:rPr>
              <a:t>PPT slides 4 – 17</a:t>
            </a:r>
            <a:r>
              <a:rPr lang="en-GB" sz="11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endParaRPr lang="en-GB" sz="1100" i="1"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100" i="1" dirty="0">
                <a:effectLst/>
                <a:latin typeface="Calibri" panose="020F0502020204030204" pitchFamily="34" charset="0"/>
                <a:ea typeface="Times New Roman" panose="02020603050405020304" pitchFamily="18" charset="0"/>
              </a:rPr>
              <a:t>Do your dooty</a:t>
            </a:r>
            <a:br>
              <a:rPr lang="en-GB" sz="1100" i="1" dirty="0">
                <a:effectLst/>
                <a:latin typeface="Calibri" panose="020F0502020204030204" pitchFamily="34" charset="0"/>
                <a:ea typeface="Times New Roman" panose="02020603050405020304" pitchFamily="18" charset="0"/>
              </a:rPr>
            </a:br>
            <a:r>
              <a:rPr lang="en-GB" sz="1100" b="1" dirty="0">
                <a:effectLst/>
                <a:latin typeface="Calibri" panose="020F0502020204030204" pitchFamily="34" charset="0"/>
                <a:ea typeface="Times New Roman" panose="02020603050405020304" pitchFamily="18" charset="0"/>
              </a:rPr>
              <a:t>https://www.singup.org/song-bank/song/740-do-your-dooty</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en-GB" sz="11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Jesus you’re worthy to be praised</a:t>
            </a: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performed live by the Potter’s House Mass Choir.</a:t>
            </a:r>
            <a:br>
              <a:rPr lang="en-GB" sz="1200" b="0" dirty="0">
                <a:effectLst/>
                <a:latin typeface="Times New Roman" panose="02020603050405020304" pitchFamily="18" charset="0"/>
                <a:ea typeface="Times New Roman" panose="02020603050405020304" pitchFamily="18" charset="0"/>
                <a:cs typeface="+mn-cs"/>
              </a:rPr>
            </a:b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https://youtu.be/jyRZjIsiK1M </a:t>
            </a:r>
            <a:br>
              <a:rPr lang="en-GB" sz="1100" b="1" dirty="0">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For movement inspiration.</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en-GB" sz="11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Watermelon man</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by Herbie Hancock (from the 1973 album </a:t>
            </a:r>
            <a:r>
              <a:rPr lang="en-GB" sz="1100" i="1" dirty="0">
                <a:effectLst/>
                <a:latin typeface="Calibri" panose="020F0502020204030204" pitchFamily="34" charset="0"/>
                <a:ea typeface="Times New Roman" panose="02020603050405020304" pitchFamily="18" charset="0"/>
                <a:cs typeface="Times New Roman" panose="02020603050405020304" pitchFamily="18" charset="0"/>
              </a:rPr>
              <a:t>Head Hunters</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Performed by Herbie Hancock, Bennie Maupin, Bill Summers, Harvey Mason, and Paul Jackson.</a:t>
            </a:r>
            <a:br>
              <a:rPr lang="en-GB" sz="1200" b="0" dirty="0">
                <a:effectLst/>
                <a:latin typeface="Times New Roman" panose="02020603050405020304" pitchFamily="18" charset="0"/>
                <a:ea typeface="Times New Roman" panose="02020603050405020304" pitchFamily="18" charset="0"/>
                <a:cs typeface="+mn-cs"/>
              </a:rPr>
            </a:b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https://youtu.be/ppJQKfqhFfE</a:t>
            </a:r>
          </a:p>
          <a:p>
            <a:pPr marL="342900" lvl="0" indent="-342900">
              <a:buFont typeface="Symbol" panose="05050102010706020507" pitchFamily="18" charset="2"/>
              <a:buChar char=""/>
            </a:pPr>
            <a:endParaRPr lang="en-GB" sz="110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The drums – learning the parts of the drum set by </a:t>
            </a:r>
            <a:r>
              <a:rPr lang="en-GB" sz="1100" dirty="0" err="1">
                <a:effectLst/>
                <a:latin typeface="Calibri" panose="020F0502020204030204" pitchFamily="34" charset="0"/>
                <a:ea typeface="Times New Roman" panose="02020603050405020304" pitchFamily="18" charset="0"/>
              </a:rPr>
              <a:t>MonkeySee</a:t>
            </a:r>
            <a:r>
              <a:rPr lang="en-GB" sz="1100" dirty="0">
                <a:effectLst/>
                <a:latin typeface="Calibri" panose="020F0502020204030204" pitchFamily="34" charset="0"/>
                <a:ea typeface="Times New Roman" panose="02020603050405020304" pitchFamily="18" charset="0"/>
              </a:rPr>
              <a:t>.</a:t>
            </a:r>
            <a:br>
              <a:rPr lang="en-GB" sz="1200" b="0" dirty="0">
                <a:effectLst/>
                <a:latin typeface="Times New Roman" panose="02020603050405020304" pitchFamily="18" charset="0"/>
                <a:ea typeface="Times New Roman" panose="02020603050405020304" pitchFamily="18" charset="0"/>
              </a:rPr>
            </a:br>
            <a:r>
              <a:rPr lang="en-GB" sz="1100" b="1" dirty="0">
                <a:effectLst/>
                <a:latin typeface="Calibri" panose="020F0502020204030204" pitchFamily="34" charset="0"/>
                <a:ea typeface="Times New Roman" panose="02020603050405020304" pitchFamily="18" charset="0"/>
              </a:rPr>
              <a:t>https://youtu.be/Wea_zXuLcP0</a:t>
            </a:r>
            <a:endParaRPr lang="en-GB" sz="12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endPar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buFont typeface="Symbol" panose="05050102010706020507" pitchFamily="18" charset="2"/>
              <a:buChar char=""/>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Drum groove audio tracks (in PowerPoint or click to download mp3):</a:t>
            </a:r>
            <a:b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Kick drum only.</a:t>
            </a:r>
            <a:b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https://www.singup.org/fileadmin/user_upload/Music_Teaching/Sing_Up_Music_resources/Drum_Groove__Kick_Only_.mp3</a:t>
            </a:r>
            <a:br>
              <a:rPr lang="de-D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Snare drum only.</a:t>
            </a:r>
            <a:b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https://www.singup.org/fileadmin/user_upload/Music_Teaching/Sing_Up_Music_resources/Drum_Groove__Snare_Only_.mp3</a:t>
            </a:r>
            <a:br>
              <a:rPr lang="de-D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Hi-hat only.</a:t>
            </a:r>
            <a:b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https://www.singup.org/fileadmin/user_upload/Music_Teaching/Sing_Up_Music_resources/Drum_Groove__Hi-Hat_Only_.mp3</a:t>
            </a:r>
            <a:br>
              <a:rPr lang="de-D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Drum groove – full pattern.</a:t>
            </a:r>
            <a:br>
              <a:rPr lang="de-DE"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de-DE"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https://www.singup.org/fileadmin/user_upload/Music_Teaching/Sing_Up_Music_resources/Drum_Groove__Full_.mp3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Symbol" panose="05050102010706020507" pitchFamily="18" charset="2"/>
              <a:buChar char=""/>
            </a:pPr>
            <a:endParaRPr lang="en-GB" sz="1100" dirty="0">
              <a:effectLst/>
              <a:latin typeface="Calibri" panose="020F0502020204030204" pitchFamily="34" charset="0"/>
              <a:ea typeface="Times New Roman" panose="02020603050405020304" pitchFamily="18" charset="0"/>
            </a:endParaRPr>
          </a:p>
          <a:p>
            <a:pPr marL="342900" lvl="0" indent="-342900" fontAlgn="base">
              <a:buFont typeface="Symbol" pitchFamily="2" charset="2"/>
              <a:buChar char=""/>
            </a:pPr>
            <a:r>
              <a:rPr lang="en-GB" sz="1800" dirty="0">
                <a:effectLst/>
                <a:latin typeface="Calibri" panose="020F0502020204030204" pitchFamily="34" charset="0"/>
                <a:ea typeface="Times New Roman" panose="02020603050405020304" pitchFamily="18" charset="0"/>
              </a:rPr>
              <a:t>Rhythm grids – quaver beat</a:t>
            </a:r>
            <a:r>
              <a:rPr lang="en-GB" sz="1800" b="0" dirty="0">
                <a:effectLst/>
                <a:latin typeface="Times New Roman" panose="02020603050405020304" pitchFamily="18" charset="0"/>
                <a:ea typeface="Times New Roman" panose="02020603050405020304" pitchFamily="18" charset="0"/>
              </a:rPr>
              <a:t>    </a:t>
            </a:r>
            <a:r>
              <a:rPr lang="en-GB" sz="1800" b="1" dirty="0">
                <a:effectLst/>
                <a:latin typeface="Calibri" panose="020F0502020204030204" pitchFamily="34" charset="0"/>
                <a:ea typeface="Times New Roman" panose="02020603050405020304" pitchFamily="18" charset="0"/>
              </a:rPr>
              <a:t>https://www.singup.org/fileadmin/user_upload/PDFs/Teaching_Guide_PDFs/Rhythm_grid__quaver_beats_.pdf</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pPr>
            <a:endParaRPr lang="en-GB" sz="1800" dirty="0">
              <a:effectLst/>
              <a:latin typeface="Calibri" panose="020F0502020204030204" pitchFamily="34" charset="0"/>
              <a:ea typeface="Times New Roman" panose="02020603050405020304" pitchFamily="18" charset="0"/>
            </a:endParaRPr>
          </a:p>
          <a:p>
            <a:pPr marL="342900" lvl="0" indent="-342900" fontAlgn="base">
              <a:buFont typeface="Symbol" pitchFamily="2" charset="2"/>
              <a:buChar char=""/>
            </a:pPr>
            <a:r>
              <a:rPr lang="en-GB" sz="1800" dirty="0">
                <a:effectLst/>
                <a:latin typeface="Calibri" panose="020F0502020204030204" pitchFamily="34" charset="0"/>
                <a:ea typeface="Times New Roman" panose="02020603050405020304" pitchFamily="18" charset="0"/>
              </a:rPr>
              <a:t>Stationery – paper and pens/pencils, rhythm grids (</a:t>
            </a:r>
            <a:r>
              <a:rPr lang="en-GB" sz="1800" i="1" dirty="0">
                <a:effectLst/>
                <a:latin typeface="Calibri" panose="020F0502020204030204" pitchFamily="34" charset="0"/>
                <a:ea typeface="Times New Roman" panose="02020603050405020304" pitchFamily="18" charset="0"/>
              </a:rPr>
              <a:t>optional</a:t>
            </a:r>
            <a:r>
              <a:rPr lang="en-GB" sz="1800" dirty="0">
                <a:effectLst/>
                <a:latin typeface="Calibri" panose="020F0502020204030204" pitchFamily="34" charset="0"/>
                <a:ea typeface="Times New Roman" panose="02020603050405020304" pitchFamily="18" charset="0"/>
              </a:rPr>
              <a:t>), manuscript paper (</a:t>
            </a:r>
            <a:r>
              <a:rPr lang="en-GB" sz="1800" i="1" dirty="0">
                <a:effectLst/>
                <a:latin typeface="Calibri" panose="020F0502020204030204" pitchFamily="34" charset="0"/>
                <a:ea typeface="Times New Roman" panose="02020603050405020304" pitchFamily="18" charset="0"/>
              </a:rPr>
              <a:t>optional</a:t>
            </a:r>
            <a:r>
              <a:rPr lang="en-GB" sz="1800" dirty="0">
                <a:effectLst/>
                <a:latin typeface="Calibri" panose="020F050202020403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endParaRPr lang="en-GB" sz="1100" dirty="0">
              <a:effectLst/>
              <a:latin typeface="Calibri" panose="020F0502020204030204" pitchFamily="34" charset="0"/>
              <a:ea typeface="Times New Roman" panose="02020603050405020304" pitchFamily="18" charset="0"/>
            </a:endParaRPr>
          </a:p>
          <a:p>
            <a:pPr marL="342900" lvl="0" indent="-342900" fontAlgn="base">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Equipment – a video recording device and stand.</a:t>
            </a:r>
            <a:endParaRPr lang="en-GB" sz="1200" dirty="0">
              <a:effectLst/>
              <a:latin typeface="Times New Roman" panose="02020603050405020304" pitchFamily="18" charset="0"/>
              <a:ea typeface="Times New Roman" panose="02020603050405020304" pitchFamily="18" charset="0"/>
            </a:endParaRPr>
          </a:p>
          <a:p>
            <a:pPr marL="0" lvl="0" indent="0">
              <a:lnSpc>
                <a:spcPct val="107000"/>
              </a:lnSpc>
              <a:buFont typeface="Symbol" panose="05050102010706020507" pitchFamily="18" charset="2"/>
              <a:buNone/>
            </a:pPr>
            <a:endParaRPr lang="en-GB" dirty="0"/>
          </a:p>
          <a:p>
            <a:r>
              <a:rPr lang="en-GB" sz="1800" b="1" dirty="0">
                <a:effectLst/>
                <a:latin typeface="Calibri" panose="020F0502020204030204" pitchFamily="34" charset="0"/>
                <a:ea typeface="Times New Roman" panose="02020603050405020304" pitchFamily="18" charset="0"/>
              </a:rPr>
              <a:t>Before you begin – lesson checklist</a:t>
            </a:r>
            <a:endParaRPr lang="en-GB" sz="1800" dirty="0">
              <a:effectLst/>
              <a:latin typeface="Times New Roman" panose="02020603050405020304" pitchFamily="18" charset="0"/>
              <a:ea typeface="Times New Roman" panose="02020603050405020304" pitchFamily="18" charset="0"/>
            </a:endParaRPr>
          </a:p>
          <a:p>
            <a:br>
              <a:rPr lang="en-GB" sz="1800" b="0" dirty="0">
                <a:effectLst/>
                <a:latin typeface="Calibri" panose="020F0502020204030204" pitchFamily="34" charset="0"/>
                <a:ea typeface="Times New Roman" panose="02020603050405020304" pitchFamily="18" charset="0"/>
              </a:rPr>
            </a:br>
            <a:r>
              <a:rPr lang="en-GB" sz="1800" b="0" dirty="0">
                <a:effectLst/>
                <a:latin typeface="Calibri" panose="020F0502020204030204" pitchFamily="34" charset="0"/>
                <a:ea typeface="Times New Roman" panose="02020603050405020304" pitchFamily="18" charset="0"/>
              </a:rPr>
              <a:t>A few reminders to help you prepare for delivering the lesson:</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Enable content in the PowerPoint to make sure any video and audio content will play.</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Double check all the video links work, and any online content is still available.</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Remind yourself of the lesson objectives.</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Gather together the resources you will need and set up your space as required.</a:t>
            </a:r>
            <a:br>
              <a:rPr lang="en-GB" sz="1800" b="0" dirty="0">
                <a:effectLst/>
                <a:latin typeface="Calibri" panose="020F05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Times New Roman" panose="02020603050405020304" pitchFamily="18" charset="0"/>
              </a:rPr>
              <a:t>Ensure you are logged in to your Sing Up account.</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800"/>
              </a:spcAft>
            </a:pP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Times New Roman" panose="02020603050405020304" pitchFamily="18" charset="0"/>
                <a:cs typeface="Calibri" panose="020F0502020204030204" pitchFamily="34" charset="0"/>
              </a:rPr>
              <a:t>NB: where they appear in a PowerPoint slide, play song icons and any weblinks can be opened by: right click &gt; link &gt; open link. Weblinks in the notes section can be copied and pasted into an internet browser window.</a:t>
            </a:r>
            <a:endParaRPr lang="en-GB" dirty="0"/>
          </a:p>
        </p:txBody>
      </p:sp>
      <p:sp>
        <p:nvSpPr>
          <p:cNvPr id="4" name="Slide Number Placeholder 3"/>
          <p:cNvSpPr>
            <a:spLocks noGrp="1"/>
          </p:cNvSpPr>
          <p:nvPr>
            <p:ph type="sldNum" sz="quarter" idx="5"/>
          </p:nvPr>
        </p:nvSpPr>
        <p:spPr/>
        <p:txBody>
          <a:bodyPr/>
          <a:lstStyle/>
          <a:p>
            <a:fld id="{E441CE72-7751-BB4E-AAAC-BB457DA35E79}" type="slidenum">
              <a:rPr lang="en-US" smtClean="0"/>
              <a:t>4</a:t>
            </a:fld>
            <a:endParaRPr lang="en-US"/>
          </a:p>
        </p:txBody>
      </p:sp>
    </p:spTree>
    <p:extLst>
      <p:ext uri="{BB962C8B-B14F-4D97-AF65-F5344CB8AC3E}">
        <p14:creationId xmlns:p14="http://schemas.microsoft.com/office/powerpoint/2010/main" val="191829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fontAlgn="base"/>
            <a:r>
              <a:rPr lang="en-GB" sz="1200" b="1" dirty="0">
                <a:effectLst/>
                <a:latin typeface="Calibri" panose="020F0502020204030204" pitchFamily="34" charset="0"/>
                <a:ea typeface="Times New Roman" panose="02020603050405020304" pitchFamily="18" charset="0"/>
              </a:rPr>
              <a:t>Warm-up</a:t>
            </a:r>
            <a:br>
              <a:rPr lang="en-GB" sz="1200" b="1" dirty="0">
                <a:effectLst/>
                <a:latin typeface="Calibri" panose="020F0502020204030204" pitchFamily="34" charset="0"/>
                <a:ea typeface="Times New Roman" panose="02020603050405020304" pitchFamily="18" charset="0"/>
              </a:rPr>
            </a:br>
            <a:r>
              <a:rPr lang="en-GB" sz="1800" b="1" dirty="0">
                <a:effectLst/>
                <a:latin typeface="Calibri" panose="020F0502020204030204" pitchFamily="34" charset="0"/>
                <a:ea typeface="Times New Roman" panose="02020603050405020304" pitchFamily="18" charset="0"/>
              </a:rPr>
              <a:t>10 minutes </a:t>
            </a:r>
            <a:br>
              <a:rPr lang="en-GB" sz="1800" b="1" dirty="0">
                <a:effectLst/>
                <a:highlight>
                  <a:srgbClr val="FFFF00"/>
                </a:highlight>
                <a:latin typeface="Calibri" panose="020F0502020204030204" pitchFamily="34" charset="0"/>
                <a:ea typeface="Times New Roman" panose="02020603050405020304" pitchFamily="18" charset="0"/>
              </a:rPr>
            </a:br>
            <a:r>
              <a:rPr lang="en-GB" sz="1800" dirty="0">
                <a:effectLst/>
                <a:highlight>
                  <a:srgbClr val="FFFF00"/>
                </a:highligh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Do your dooty.</a:t>
            </a:r>
          </a:p>
          <a:p>
            <a:pPr fontAlgn="base"/>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the vocal percussion in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your dooty</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try and make the sounds as drum-like as possible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Then join in with the performance track and try to keep it going.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800" dirty="0">
              <a:effectLst/>
              <a:highlight>
                <a:srgbClr val="FFFF00"/>
              </a:highlight>
              <a:latin typeface="Calibri" panose="020F0502020204030204" pitchFamily="34" charset="0"/>
              <a:ea typeface="Times New Roman" panose="02020603050405020304" pitchFamily="18" charset="0"/>
            </a:endParaRPr>
          </a:p>
          <a:p>
            <a:pPr fontAlgn="base"/>
            <a:r>
              <a:rPr lang="en-GB" sz="1800" dirty="0">
                <a:effectLst/>
                <a:highlight>
                  <a:srgbClr val="FFFF00"/>
                </a:highlight>
                <a:latin typeface="Calibri" panose="020F0502020204030204" pitchFamily="34" charset="0"/>
                <a:ea typeface="Times New Roman" panose="02020603050405020304" pitchFamily="18" charset="0"/>
              </a:rPr>
              <a:t>(2 minutes)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5</a:t>
            </a:fld>
            <a:endParaRPr lang="en-US"/>
          </a:p>
        </p:txBody>
      </p:sp>
    </p:spTree>
    <p:extLst>
      <p:ext uri="{BB962C8B-B14F-4D97-AF65-F5344CB8AC3E}">
        <p14:creationId xmlns:p14="http://schemas.microsoft.com/office/powerpoint/2010/main" val="80920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 (cont.)</a:t>
            </a:r>
            <a:br>
              <a:rPr lang="en-GB" sz="1200" b="1" dirty="0">
                <a:effectLst/>
                <a:latin typeface="Calibri" panose="020F0502020204030204" pitchFamily="34" charset="0"/>
                <a:ea typeface="Times New Roman" panose="02020603050405020304" pitchFamily="18" charset="0"/>
              </a:rPr>
            </a:br>
            <a:endParaRPr lang="en-GB" sz="1200" b="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Watch and listen</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preparation for a ‘clap the beat number’ activity later on, watch an extract of Potter’s House Mass Choir for a great example of how to collectively move in time with a groove. Gospel choirs often incorporate movement into their performances. </a:t>
            </a: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itchFamily="2"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children what they notice about this Gospel choir’s movement.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minutes)</a:t>
            </a:r>
          </a:p>
        </p:txBody>
      </p:sp>
      <p:sp>
        <p:nvSpPr>
          <p:cNvPr id="4" name="Slide Number Placeholder 3"/>
          <p:cNvSpPr>
            <a:spLocks noGrp="1"/>
          </p:cNvSpPr>
          <p:nvPr>
            <p:ph type="sldNum" sz="quarter" idx="5"/>
          </p:nvPr>
        </p:nvSpPr>
        <p:spPr/>
        <p:txBody>
          <a:bodyPr/>
          <a:lstStyle/>
          <a:p>
            <a:fld id="{E441CE72-7751-BB4E-AAAC-BB457DA35E79}" type="slidenum">
              <a:rPr lang="en-US" smtClean="0"/>
              <a:t>6</a:t>
            </a:fld>
            <a:endParaRPr lang="en-US"/>
          </a:p>
        </p:txBody>
      </p:sp>
    </p:spTree>
    <p:extLst>
      <p:ext uri="{BB962C8B-B14F-4D97-AF65-F5344CB8AC3E}">
        <p14:creationId xmlns:p14="http://schemas.microsoft.com/office/powerpoint/2010/main" val="313096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 (cont.)</a:t>
            </a:r>
            <a:br>
              <a:rPr lang="en-GB" sz="1200" b="1" dirty="0">
                <a:effectLst/>
                <a:latin typeface="Calibri" panose="020F0502020204030204" pitchFamily="34" charset="0"/>
                <a:ea typeface="Times New Roman" panose="02020603050405020304" pitchFamily="18" charset="0"/>
              </a:rPr>
            </a:br>
            <a:endParaRPr lang="en-GB" sz="1200" b="1" dirty="0">
              <a:effectLst/>
              <a:latin typeface="Calibri" panose="020F0502020204030204" pitchFamily="34" charset="0"/>
              <a:ea typeface="Times New Roman" panose="02020603050405020304" pitchFamily="18" charset="0"/>
            </a:endParaRPr>
          </a:p>
          <a:p>
            <a:pPr fontAlgn="base"/>
            <a:r>
              <a:rPr lang="en-GB" sz="1800" i="1" dirty="0">
                <a:effectLst/>
                <a:latin typeface="Calibri" panose="020F0502020204030204" pitchFamily="34" charset="0"/>
                <a:ea typeface="Times New Roman" panose="02020603050405020304" pitchFamily="18" charset="0"/>
              </a:rPr>
              <a:t>Listen and move – Watermelon man.</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Play an extract of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Watermelon man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Herbie Hancock.</a:t>
            </a: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Stand the children in a circle and ask them to step in time with the music.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sure that the children aren’t just swaying – it’s important that they physically lift each foot off the floor and place the heel of their foot down with each beat.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Everyone should be moving in the same direction – left to right generally works best.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(3 minutes)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7</a:t>
            </a:fld>
            <a:endParaRPr lang="en-US"/>
          </a:p>
        </p:txBody>
      </p:sp>
    </p:spTree>
    <p:extLst>
      <p:ext uri="{BB962C8B-B14F-4D97-AF65-F5344CB8AC3E}">
        <p14:creationId xmlns:p14="http://schemas.microsoft.com/office/powerpoint/2010/main" val="68804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Warm-up (cont.)</a:t>
            </a:r>
            <a:br>
              <a:rPr lang="en-GB" sz="1200" b="1" dirty="0">
                <a:effectLst/>
                <a:latin typeface="Calibri" panose="020F0502020204030204" pitchFamily="34" charset="0"/>
                <a:ea typeface="Times New Roman" panose="02020603050405020304" pitchFamily="18" charset="0"/>
              </a:rPr>
            </a:br>
            <a:endParaRPr lang="en-GB" sz="1200" b="1" dirty="0">
              <a:effectLst/>
              <a:latin typeface="Calibri" panose="020F0502020204030204" pitchFamily="34" charset="0"/>
              <a:ea typeface="Times New Roman" panose="02020603050405020304" pitchFamily="18" charset="0"/>
            </a:endParaRPr>
          </a:p>
          <a:p>
            <a:pPr>
              <a:lnSpc>
                <a:spcPct val="107000"/>
              </a:lnSpc>
              <a:spcAft>
                <a:spcPts val="8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Clap the beat – Watermelon man.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children are moving confidently in time with the music, get them to count the beat numbers out loud. If you’re using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Watermelon man</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this would sound like </a:t>
            </a:r>
            <a:b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2, 3, 4, 1, 2, 3, 4’. </a:t>
            </a:r>
            <a:b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children may find this challenging as you are asking them to multi-task (speaking and moving simultaneously).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they can count the pulse out loud, ask pupils to transfer the counting to their ‘thinking voice’ (i.e. in their heads).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the track is still playing and while the children are moving in time with the music, using your hand, hold up either 1, 2, 3, or 4 fingers. The challenge is for the children to collectively clap on that number every time it comes around, whilst still counting the beats in ‘thinking voices’.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can have lots of fun with this game! You can quickly switch the numbers and see how quickly the children can find where they need to clap.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800" dirty="0">
              <a:effectLst/>
              <a:highlight>
                <a:srgbClr val="FFFF00"/>
              </a:highlight>
              <a:latin typeface="Calibri" panose="020F0502020204030204" pitchFamily="34" charset="0"/>
              <a:ea typeface="Times New Roman" panose="02020603050405020304" pitchFamily="18" charset="0"/>
            </a:endParaRPr>
          </a:p>
          <a:p>
            <a:pPr fontAlgn="base"/>
            <a:r>
              <a:rPr lang="en-GB" sz="1800" dirty="0">
                <a:effectLst/>
                <a:highlight>
                  <a:srgbClr val="FFFF00"/>
                </a:highlight>
                <a:latin typeface="Calibri" panose="020F0502020204030204" pitchFamily="34" charset="0"/>
                <a:ea typeface="Times New Roman" panose="02020603050405020304" pitchFamily="18" charset="0"/>
              </a:rPr>
              <a:t> (3 minutes)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8</a:t>
            </a:fld>
            <a:endParaRPr lang="en-US"/>
          </a:p>
        </p:txBody>
      </p:sp>
    </p:spTree>
    <p:extLst>
      <p:ext uri="{BB962C8B-B14F-4D97-AF65-F5344CB8AC3E}">
        <p14:creationId xmlns:p14="http://schemas.microsoft.com/office/powerpoint/2010/main" val="425694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Main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Times New Roman" panose="02020603050405020304" pitchFamily="18" charset="0"/>
              </a:rPr>
              <a:t>38 minutes</a:t>
            </a:r>
            <a:br>
              <a:rPr lang="en-GB" sz="1200" b="1" dirty="0">
                <a:effectLst/>
                <a:latin typeface="Calibri" panose="020F0502020204030204" pitchFamily="34" charset="0"/>
                <a:ea typeface="Times New Roman" panose="02020603050405020304" pitchFamily="18" charset="0"/>
              </a:rPr>
            </a:br>
            <a:endParaRPr lang="en-GB"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effectLst/>
                <a:latin typeface="Calibri" panose="020F0502020204030204" pitchFamily="34" charset="0"/>
                <a:ea typeface="Times New Roman" panose="02020603050405020304" pitchFamily="18" charset="0"/>
              </a:rPr>
              <a:t>Finding beats 2 and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composing music that has a strong rhythmic feel (often known as a groove), it’s important to think about what the drum kit would play.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Listen to a short extract of </a:t>
            </a: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Watermelon man</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 Herbie Hancock and ask the children to count out loud with the pulse, like in the warm-up activity.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 them to clap just on beats 2 and 4. Beats 2 and 4 are often referred to as the ‘backbeat’ – we’ll come back to this later!</a:t>
            </a:r>
          </a:p>
          <a:p>
            <a:pPr marL="342900" lvl="0" indent="-342900">
              <a:lnSpc>
                <a:spcPct val="107000"/>
              </a:lnSpc>
              <a:spcAft>
                <a:spcPts val="800"/>
              </a:spcAft>
              <a:buSzPts val="1000"/>
              <a:buFont typeface="Symbol" panose="05050102010706020507" pitchFamily="18" charset="2"/>
              <a:buChar char=""/>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800"/>
              </a:spcAft>
              <a:buSzPts val="1000"/>
              <a:buFont typeface="Symbol" panose="05050102010706020507" pitchFamily="18" charset="2"/>
              <a:buNone/>
              <a:tabLst>
                <a:tab pos="45720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minute)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41CE72-7751-BB4E-AAAC-BB457DA35E79}" type="slidenum">
              <a:rPr lang="en-US" smtClean="0"/>
              <a:t>9</a:t>
            </a:fld>
            <a:endParaRPr lang="en-US"/>
          </a:p>
        </p:txBody>
      </p:sp>
    </p:spTree>
    <p:extLst>
      <p:ext uri="{BB962C8B-B14F-4D97-AF65-F5344CB8AC3E}">
        <p14:creationId xmlns:p14="http://schemas.microsoft.com/office/powerpoint/2010/main" val="1636904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3EFF75D7-B6E8-4D34-987A-6A8870D63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9D7CEF-5E30-44EF-AFEB-F331E24EC1C9}"/>
              </a:ext>
            </a:extLst>
          </p:cNvPr>
          <p:cNvSpPr>
            <a:spLocks noGrp="1"/>
          </p:cNvSpPr>
          <p:nvPr>
            <p:ph type="ctrTitle" hasCustomPrompt="1"/>
          </p:nvPr>
        </p:nvSpPr>
        <p:spPr>
          <a:xfrm>
            <a:off x="5900275" y="1405628"/>
            <a:ext cx="5277187" cy="2075143"/>
          </a:xfrm>
        </p:spPr>
        <p:txBody>
          <a:bodyPr anchor="b">
            <a:normAutofit/>
          </a:bodyPr>
          <a:lstStyle>
            <a:lvl1pPr algn="l">
              <a:defRPr sz="6600" i="1">
                <a:solidFill>
                  <a:schemeClr val="bg1"/>
                </a:solidFill>
                <a:latin typeface="Century Gothic" panose="020B0502020202020204" pitchFamily="34" charset="0"/>
              </a:defRPr>
            </a:lvl1pPr>
          </a:lstStyle>
          <a:p>
            <a:r>
              <a:rPr lang="en-US"/>
              <a:t>Unit title</a:t>
            </a:r>
          </a:p>
        </p:txBody>
      </p:sp>
      <p:sp>
        <p:nvSpPr>
          <p:cNvPr id="3" name="Subtitle 2">
            <a:extLst>
              <a:ext uri="{FF2B5EF4-FFF2-40B4-BE49-F238E27FC236}">
                <a16:creationId xmlns:a16="http://schemas.microsoft.com/office/drawing/2014/main" id="{A4C7659E-C92B-43E6-8827-A1C520FC98E3}"/>
              </a:ext>
            </a:extLst>
          </p:cNvPr>
          <p:cNvSpPr>
            <a:spLocks noGrp="1"/>
          </p:cNvSpPr>
          <p:nvPr>
            <p:ph type="subTitle" idx="1" hasCustomPrompt="1"/>
          </p:nvPr>
        </p:nvSpPr>
        <p:spPr>
          <a:xfrm>
            <a:off x="5900272" y="4258764"/>
            <a:ext cx="5277189" cy="557309"/>
          </a:xfrm>
        </p:spPr>
        <p:txBody>
          <a:bodyPr>
            <a:normAutofit/>
          </a:bodyPr>
          <a:lstStyle>
            <a:lvl1pPr marL="0" indent="0" algn="l">
              <a:buNone/>
              <a:defRPr sz="32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Year X</a:t>
            </a:r>
          </a:p>
        </p:txBody>
      </p:sp>
      <p:sp>
        <p:nvSpPr>
          <p:cNvPr id="9" name="Subtitle 2">
            <a:extLst>
              <a:ext uri="{FF2B5EF4-FFF2-40B4-BE49-F238E27FC236}">
                <a16:creationId xmlns:a16="http://schemas.microsoft.com/office/drawing/2014/main" id="{FAFF4E92-262D-442F-91FF-9B4E0BF52213}"/>
              </a:ext>
            </a:extLst>
          </p:cNvPr>
          <p:cNvSpPr txBox="1">
            <a:spLocks/>
          </p:cNvSpPr>
          <p:nvPr userDrawn="1"/>
        </p:nvSpPr>
        <p:spPr>
          <a:xfrm>
            <a:off x="5900273" y="3734349"/>
            <a:ext cx="5277189" cy="54949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a:solidFill>
                  <a:schemeClr val="bg1"/>
                </a:solidFill>
                <a:latin typeface="Century Gothic" panose="020B0502020202020204" pitchFamily="34" charset="0"/>
              </a:rPr>
              <a:t>Sing Up Music</a:t>
            </a:r>
          </a:p>
        </p:txBody>
      </p:sp>
      <p:pic>
        <p:nvPicPr>
          <p:cNvPr id="10" name="Picture 9" descr="Logo, company name&#10;&#10;Description automatically generated">
            <a:extLst>
              <a:ext uri="{FF2B5EF4-FFF2-40B4-BE49-F238E27FC236}">
                <a16:creationId xmlns:a16="http://schemas.microsoft.com/office/drawing/2014/main" id="{63148B3E-47C4-4892-8590-1886E69D1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1" name="TextBox 10">
            <a:extLst>
              <a:ext uri="{FF2B5EF4-FFF2-40B4-BE49-F238E27FC236}">
                <a16:creationId xmlns:a16="http://schemas.microsoft.com/office/drawing/2014/main" id="{506ED3D2-1117-924C-95CE-BFDC6BB6B175}"/>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5" name="Picture Placeholder 14">
            <a:extLst>
              <a:ext uri="{FF2B5EF4-FFF2-40B4-BE49-F238E27FC236}">
                <a16:creationId xmlns:a16="http://schemas.microsoft.com/office/drawing/2014/main" id="{B2B1D8E1-80C3-E149-AE67-5C6AD56CFB69}"/>
              </a:ext>
            </a:extLst>
          </p:cNvPr>
          <p:cNvSpPr>
            <a:spLocks noGrp="1"/>
          </p:cNvSpPr>
          <p:nvPr>
            <p:ph type="pic" sz="quarter" idx="10" hasCustomPrompt="1"/>
          </p:nvPr>
        </p:nvSpPr>
        <p:spPr>
          <a:xfrm>
            <a:off x="1014537" y="1392451"/>
            <a:ext cx="4441883" cy="4073097"/>
          </a:xfrm>
        </p:spPr>
        <p:txBody>
          <a:bodyPr/>
          <a:lstStyle>
            <a:lvl1pPr marL="0" indent="0">
              <a:buNone/>
              <a:defRPr>
                <a:latin typeface="Century Gothic" panose="020B0502020202020204" pitchFamily="34" charset="0"/>
              </a:defRPr>
            </a:lvl1pPr>
          </a:lstStyle>
          <a:p>
            <a:r>
              <a:rPr lang="en-US"/>
              <a:t>Click to insert image</a:t>
            </a:r>
          </a:p>
        </p:txBody>
      </p:sp>
      <p:sp>
        <p:nvSpPr>
          <p:cNvPr id="12" name="TextBox 11">
            <a:extLst>
              <a:ext uri="{FF2B5EF4-FFF2-40B4-BE49-F238E27FC236}">
                <a16:creationId xmlns:a16="http://schemas.microsoft.com/office/drawing/2014/main" id="{D676B964-4369-E1B1-94A3-00047FEAEEBA}"/>
              </a:ext>
            </a:extLst>
          </p:cNvPr>
          <p:cNvSpPr txBox="1"/>
          <p:nvPr userDrawn="1"/>
        </p:nvSpPr>
        <p:spPr>
          <a:xfrm>
            <a:off x="9528424" y="6432113"/>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www.singup.org</a:t>
            </a:r>
          </a:p>
        </p:txBody>
      </p:sp>
    </p:spTree>
    <p:extLst>
      <p:ext uri="{BB962C8B-B14F-4D97-AF65-F5344CB8AC3E}">
        <p14:creationId xmlns:p14="http://schemas.microsoft.com/office/powerpoint/2010/main" val="197719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11BA64FB-B4D0-B044-88B2-5435F57FD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DDF69D40-9520-1749-A15C-CE17D53A33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9" name="TextBox 8">
            <a:extLst>
              <a:ext uri="{FF2B5EF4-FFF2-40B4-BE49-F238E27FC236}">
                <a16:creationId xmlns:a16="http://schemas.microsoft.com/office/drawing/2014/main" id="{6CBC8C51-09A4-BD4C-960B-1C882F966670}"/>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0" name="TextBox 9">
            <a:extLst>
              <a:ext uri="{FF2B5EF4-FFF2-40B4-BE49-F238E27FC236}">
                <a16:creationId xmlns:a16="http://schemas.microsoft.com/office/drawing/2014/main" id="{7CDCC99B-250A-9644-910A-2D1BE2EC315D}"/>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
        <p:nvSpPr>
          <p:cNvPr id="13" name="Title 1">
            <a:extLst>
              <a:ext uri="{FF2B5EF4-FFF2-40B4-BE49-F238E27FC236}">
                <a16:creationId xmlns:a16="http://schemas.microsoft.com/office/drawing/2014/main" id="{2AF62239-E1CA-2642-9A96-87E1E5728076}"/>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
        <p:nvSpPr>
          <p:cNvPr id="14" name="Content Placeholder 2">
            <a:extLst>
              <a:ext uri="{FF2B5EF4-FFF2-40B4-BE49-F238E27FC236}">
                <a16:creationId xmlns:a16="http://schemas.microsoft.com/office/drawing/2014/main" id="{E60B898B-1DC5-C84E-A608-C574B0E51212}"/>
              </a:ext>
            </a:extLst>
          </p:cNvPr>
          <p:cNvSpPr>
            <a:spLocks noGrp="1"/>
          </p:cNvSpPr>
          <p:nvPr>
            <p:ph idx="1"/>
          </p:nvPr>
        </p:nvSpPr>
        <p:spPr>
          <a:xfrm>
            <a:off x="1212504" y="2948684"/>
            <a:ext cx="9749786" cy="2989304"/>
          </a:xfrm>
        </p:spPr>
        <p:txBody>
          <a:bodyPr/>
          <a:lstStyle>
            <a:lvl1pPr marL="457200" indent="-457200">
              <a:buFontTx/>
              <a:buBlip>
                <a:blip r:embed="rId4"/>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E70A1DE-55D5-2903-2D10-411CB870FA91}"/>
              </a:ext>
            </a:extLst>
          </p:cNvPr>
          <p:cNvSpPr txBox="1">
            <a:spLocks/>
          </p:cNvSpPr>
          <p:nvPr userDrawn="1"/>
        </p:nvSpPr>
        <p:spPr>
          <a:xfrm>
            <a:off x="1195298" y="2149374"/>
            <a:ext cx="9749786" cy="568984"/>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4800" b="0" i="0" kern="1200" dirty="0">
                <a:solidFill>
                  <a:srgbClr val="FFFFFF"/>
                </a:solidFill>
                <a:latin typeface="Century Gothic" panose="020B0502020202020204" pitchFamily="34" charset="0"/>
                <a:ea typeface="+mj-ea"/>
                <a:cs typeface="+mj-cs"/>
              </a:defRPr>
            </a:lvl1pPr>
          </a:lstStyle>
          <a:p>
            <a:endParaRPr lang="en-US" sz="3200" b="1"/>
          </a:p>
        </p:txBody>
      </p:sp>
    </p:spTree>
    <p:extLst>
      <p:ext uri="{BB962C8B-B14F-4D97-AF65-F5344CB8AC3E}">
        <p14:creationId xmlns:p14="http://schemas.microsoft.com/office/powerpoint/2010/main" val="34880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to contain image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11BA64FB-B4D0-B044-88B2-5435F57FD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DDF69D40-9520-1749-A15C-CE17D53A33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9" name="TextBox 8">
            <a:extLst>
              <a:ext uri="{FF2B5EF4-FFF2-40B4-BE49-F238E27FC236}">
                <a16:creationId xmlns:a16="http://schemas.microsoft.com/office/drawing/2014/main" id="{6CBC8C51-09A4-BD4C-960B-1C882F966670}"/>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0" name="TextBox 9">
            <a:extLst>
              <a:ext uri="{FF2B5EF4-FFF2-40B4-BE49-F238E27FC236}">
                <a16:creationId xmlns:a16="http://schemas.microsoft.com/office/drawing/2014/main" id="{7CDCC99B-250A-9644-910A-2D1BE2EC315D}"/>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3" name="Title 1">
            <a:extLst>
              <a:ext uri="{FF2B5EF4-FFF2-40B4-BE49-F238E27FC236}">
                <a16:creationId xmlns:a16="http://schemas.microsoft.com/office/drawing/2014/main" id="{2AF62239-E1CA-2642-9A96-87E1E5728076}"/>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solidFill>
                  <a:schemeClr val="bg1"/>
                </a:solidFill>
                <a:latin typeface="Festivo LC Basic" panose="02000506000000020004" pitchFamily="2" charset="77"/>
              </a:rPr>
              <a:t>Add text/images:</a:t>
            </a:r>
            <a:endParaRPr lang="en-US"/>
          </a:p>
        </p:txBody>
      </p:sp>
      <p:sp>
        <p:nvSpPr>
          <p:cNvPr id="14" name="Content Placeholder 2">
            <a:extLst>
              <a:ext uri="{FF2B5EF4-FFF2-40B4-BE49-F238E27FC236}">
                <a16:creationId xmlns:a16="http://schemas.microsoft.com/office/drawing/2014/main" id="{E60B898B-1DC5-C84E-A608-C574B0E51212}"/>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p:txBody>
      </p:sp>
      <p:sp>
        <p:nvSpPr>
          <p:cNvPr id="2" name="Oval 1">
            <a:extLst>
              <a:ext uri="{FF2B5EF4-FFF2-40B4-BE49-F238E27FC236}">
                <a16:creationId xmlns:a16="http://schemas.microsoft.com/office/drawing/2014/main" id="{236AF555-C927-334D-BF6D-599D2183EEBE}"/>
              </a:ext>
            </a:extLst>
          </p:cNvPr>
          <p:cNvSpPr/>
          <p:nvPr userDrawn="1"/>
        </p:nvSpPr>
        <p:spPr>
          <a:xfrm>
            <a:off x="9413079" y="1056182"/>
            <a:ext cx="1704483" cy="16726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DCD4A16-BD00-DD41-9A94-8A13F8D2CAAC}"/>
              </a:ext>
            </a:extLst>
          </p:cNvPr>
          <p:cNvSpPr/>
          <p:nvPr userDrawn="1"/>
        </p:nvSpPr>
        <p:spPr>
          <a:xfrm>
            <a:off x="7529689" y="1346815"/>
            <a:ext cx="1365955" cy="1325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2B5BB12-145D-A540-8F3B-55FF566278AF}"/>
              </a:ext>
            </a:extLst>
          </p:cNvPr>
          <p:cNvSpPr/>
          <p:nvPr userDrawn="1"/>
        </p:nvSpPr>
        <p:spPr>
          <a:xfrm>
            <a:off x="9544623" y="3751744"/>
            <a:ext cx="1177532" cy="1167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AF3BDB5-34C7-9549-9B12-DF8FB269AFB3}"/>
              </a:ext>
            </a:extLst>
          </p:cNvPr>
          <p:cNvSpPr/>
          <p:nvPr userDrawn="1"/>
        </p:nvSpPr>
        <p:spPr>
          <a:xfrm>
            <a:off x="8920589" y="2774008"/>
            <a:ext cx="819090" cy="8296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79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4D00F257-1F17-9E4F-A5A8-B81B07B7A3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1F31C920-D805-0F4D-995A-50AB8B6837D2}"/>
              </a:ext>
            </a:extLst>
          </p:cNvPr>
          <p:cNvSpPr>
            <a:spLocks noGrp="1"/>
          </p:cNvSpPr>
          <p:nvPr>
            <p:ph idx="10"/>
          </p:nvPr>
        </p:nvSpPr>
        <p:spPr>
          <a:xfrm>
            <a:off x="6196139" y="2414785"/>
            <a:ext cx="4981324"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 company name&#10;&#10;Description automatically generated">
            <a:extLst>
              <a:ext uri="{FF2B5EF4-FFF2-40B4-BE49-F238E27FC236}">
                <a16:creationId xmlns:a16="http://schemas.microsoft.com/office/drawing/2014/main" id="{20C224DA-A2B7-AB49-88EC-1E7837C9F8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2" name="TextBox 11">
            <a:extLst>
              <a:ext uri="{FF2B5EF4-FFF2-40B4-BE49-F238E27FC236}">
                <a16:creationId xmlns:a16="http://schemas.microsoft.com/office/drawing/2014/main" id="{9A377430-E35B-6C46-A365-57906974189A}"/>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3" name="TextBox 12">
            <a:extLst>
              <a:ext uri="{FF2B5EF4-FFF2-40B4-BE49-F238E27FC236}">
                <a16:creationId xmlns:a16="http://schemas.microsoft.com/office/drawing/2014/main" id="{82AD5C3E-E274-1A41-A397-3A0F1B4FA44E}"/>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4" name="Content Placeholder 2">
            <a:extLst>
              <a:ext uri="{FF2B5EF4-FFF2-40B4-BE49-F238E27FC236}">
                <a16:creationId xmlns:a16="http://schemas.microsoft.com/office/drawing/2014/main" id="{B016D1F3-9960-0447-935F-1CE646650F27}"/>
              </a:ext>
            </a:extLst>
          </p:cNvPr>
          <p:cNvSpPr>
            <a:spLocks noGrp="1"/>
          </p:cNvSpPr>
          <p:nvPr>
            <p:ph idx="11"/>
          </p:nvPr>
        </p:nvSpPr>
        <p:spPr>
          <a:xfrm>
            <a:off x="990600" y="2414784"/>
            <a:ext cx="5005263"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B6FC58B8-C652-8942-90B1-840F683A3A5E}"/>
              </a:ext>
            </a:extLst>
          </p:cNvPr>
          <p:cNvSpPr>
            <a:spLocks noGrp="1"/>
          </p:cNvSpPr>
          <p:nvPr>
            <p:ph type="title"/>
          </p:nvPr>
        </p:nvSpPr>
        <p:spPr>
          <a:xfrm>
            <a:off x="990599" y="920952"/>
            <a:ext cx="10186863"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356870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descr="Chart, shape&#10;&#10;Description automatically generated">
            <a:extLst>
              <a:ext uri="{FF2B5EF4-FFF2-40B4-BE49-F238E27FC236}">
                <a16:creationId xmlns:a16="http://schemas.microsoft.com/office/drawing/2014/main" id="{201287A4-D1EA-E843-B7A8-497AA42B7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Logo, company name&#10;&#10;Description automatically generated">
            <a:extLst>
              <a:ext uri="{FF2B5EF4-FFF2-40B4-BE49-F238E27FC236}">
                <a16:creationId xmlns:a16="http://schemas.microsoft.com/office/drawing/2014/main" id="{D8BC64A1-BC9E-954A-B464-538768F74D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2" name="Title 1">
            <a:extLst>
              <a:ext uri="{FF2B5EF4-FFF2-40B4-BE49-F238E27FC236}">
                <a16:creationId xmlns:a16="http://schemas.microsoft.com/office/drawing/2014/main" id="{5ECF1A3F-87EC-9B40-9343-6714263E544E}"/>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chemeClr val="tx1"/>
                </a:solidFill>
                <a:latin typeface="Festivo LC Basic" panose="02000506000000020004" pitchFamily="50" charset="0"/>
                <a:ea typeface="+mj-ea"/>
                <a:cs typeface="+mj-cs"/>
              </a:defRPr>
            </a:lvl1pPr>
          </a:lstStyle>
          <a:p>
            <a:r>
              <a:rPr lang="en-US"/>
              <a:t>Click to edit Master title style</a:t>
            </a:r>
          </a:p>
        </p:txBody>
      </p:sp>
      <p:sp>
        <p:nvSpPr>
          <p:cNvPr id="13" name="Content Placeholder 2">
            <a:extLst>
              <a:ext uri="{FF2B5EF4-FFF2-40B4-BE49-F238E27FC236}">
                <a16:creationId xmlns:a16="http://schemas.microsoft.com/office/drawing/2014/main" id="{81A89669-DF58-1445-9CF1-E01B77385E6C}"/>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8C462086-E346-5D4E-A356-F3E86DD65191}"/>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5" name="TextBox 14">
            <a:extLst>
              <a:ext uri="{FF2B5EF4-FFF2-40B4-BE49-F238E27FC236}">
                <a16:creationId xmlns:a16="http://schemas.microsoft.com/office/drawing/2014/main" id="{E7BA2DF0-2713-8742-8C89-27ACCC3A7AE4}"/>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Tree>
    <p:extLst>
      <p:ext uri="{BB962C8B-B14F-4D97-AF65-F5344CB8AC3E}">
        <p14:creationId xmlns:p14="http://schemas.microsoft.com/office/powerpoint/2010/main" val="181277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Chart, shape&#10;&#10;Description automatically generated">
            <a:extLst>
              <a:ext uri="{FF2B5EF4-FFF2-40B4-BE49-F238E27FC236}">
                <a16:creationId xmlns:a16="http://schemas.microsoft.com/office/drawing/2014/main" id="{7BD145D5-03B4-0541-AD0B-B77BFA8E24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6BF3A760-CF50-6E4B-9890-A820317DFF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8" name="TextBox 7">
            <a:extLst>
              <a:ext uri="{FF2B5EF4-FFF2-40B4-BE49-F238E27FC236}">
                <a16:creationId xmlns:a16="http://schemas.microsoft.com/office/drawing/2014/main" id="{AD25E7D2-DDFD-8B4C-88BC-D4215FD9DF05}"/>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9" name="TextBox 8">
            <a:extLst>
              <a:ext uri="{FF2B5EF4-FFF2-40B4-BE49-F238E27FC236}">
                <a16:creationId xmlns:a16="http://schemas.microsoft.com/office/drawing/2014/main" id="{86285818-940F-AA47-91E6-A914B7F55048}"/>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0" name="Title 1">
            <a:extLst>
              <a:ext uri="{FF2B5EF4-FFF2-40B4-BE49-F238E27FC236}">
                <a16:creationId xmlns:a16="http://schemas.microsoft.com/office/drawing/2014/main" id="{0608D0BB-FE76-2047-B9AB-ED769A4C6910}"/>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chemeClr val="tx1"/>
                </a:solidFill>
                <a:latin typeface="Festivo LC Basic" panose="02000506000000020004" pitchFamily="50" charset="0"/>
                <a:ea typeface="+mj-ea"/>
                <a:cs typeface="+mj-cs"/>
              </a:defRPr>
            </a:lvl1pPr>
          </a:lstStyle>
          <a:p>
            <a:r>
              <a:rPr lang="en-US"/>
              <a:t>Click to edit Master title style</a:t>
            </a:r>
          </a:p>
        </p:txBody>
      </p:sp>
      <p:sp>
        <p:nvSpPr>
          <p:cNvPr id="11" name="Content Placeholder 2">
            <a:extLst>
              <a:ext uri="{FF2B5EF4-FFF2-40B4-BE49-F238E27FC236}">
                <a16:creationId xmlns:a16="http://schemas.microsoft.com/office/drawing/2014/main" id="{05742494-33AE-9144-AAC3-41E0006E4A9C}"/>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317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3219CD10-CD03-6048-8595-46B8A17ED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 company name&#10;&#10;Description automatically generated">
            <a:extLst>
              <a:ext uri="{FF2B5EF4-FFF2-40B4-BE49-F238E27FC236}">
                <a16:creationId xmlns:a16="http://schemas.microsoft.com/office/drawing/2014/main" id="{0708FB73-9A43-E445-BDEC-B09BF219B4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pic>
        <p:nvPicPr>
          <p:cNvPr id="10" name="Picture 9" descr="Shape&#10;&#10;Description automatically generated">
            <a:extLst>
              <a:ext uri="{FF2B5EF4-FFF2-40B4-BE49-F238E27FC236}">
                <a16:creationId xmlns:a16="http://schemas.microsoft.com/office/drawing/2014/main" id="{A856437A-7FD3-6D40-B93A-617C6B8B15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0393" y="2630235"/>
            <a:ext cx="3865957" cy="3044441"/>
          </a:xfrm>
          <a:prstGeom prst="rect">
            <a:avLst/>
          </a:prstGeom>
        </p:spPr>
      </p:pic>
      <p:sp>
        <p:nvSpPr>
          <p:cNvPr id="12" name="Content Placeholder 2">
            <a:extLst>
              <a:ext uri="{FF2B5EF4-FFF2-40B4-BE49-F238E27FC236}">
                <a16:creationId xmlns:a16="http://schemas.microsoft.com/office/drawing/2014/main" id="{616EA99E-A9F2-1048-B039-7964EB5EECA1}"/>
              </a:ext>
            </a:extLst>
          </p:cNvPr>
          <p:cNvSpPr>
            <a:spLocks noGrp="1"/>
          </p:cNvSpPr>
          <p:nvPr>
            <p:ph idx="10"/>
          </p:nvPr>
        </p:nvSpPr>
        <p:spPr>
          <a:xfrm>
            <a:off x="5990283" y="2450130"/>
            <a:ext cx="4981324" cy="3404649"/>
          </a:xfrm>
        </p:spPr>
        <p:txBody>
          <a:bodyPr/>
          <a:lstStyle>
            <a:lvl1pPr marL="457200" indent="-457200">
              <a:buFontTx/>
              <a:buBlip>
                <a:blip r:embed="rId5"/>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AD4810C8-E97A-0545-9FD4-A3A8BC0E3505}"/>
              </a:ext>
            </a:extLst>
          </p:cNvPr>
          <p:cNvSpPr>
            <a:spLocks noGrp="1"/>
          </p:cNvSpPr>
          <p:nvPr>
            <p:ph idx="11"/>
          </p:nvPr>
        </p:nvSpPr>
        <p:spPr>
          <a:xfrm>
            <a:off x="1354282" y="3021438"/>
            <a:ext cx="3597639" cy="2524922"/>
          </a:xfrm>
        </p:spPr>
        <p:txBody>
          <a:bodyPr>
            <a:normAutofit/>
          </a:bodyPr>
          <a:lstStyle>
            <a:lvl1pPr marL="457200" indent="-457200">
              <a:buFontTx/>
              <a:buBlip>
                <a:blip r:embed="rId5"/>
              </a:buBlip>
              <a:tabLst/>
              <a:defRPr sz="2000">
                <a:latin typeface="VAG Rounded Std Light" panose="020F0502020204020204" pitchFamily="34" charset="0"/>
              </a:defRPr>
            </a:lvl1pPr>
            <a:lvl2pPr>
              <a:defRPr sz="1800">
                <a:latin typeface="VAG Rounded Std Light" panose="020F0502020204020204" pitchFamily="34" charset="0"/>
              </a:defRPr>
            </a:lvl2pPr>
            <a:lvl3pPr>
              <a:defRPr sz="1600">
                <a:latin typeface="VAG Rounded Std Light" panose="020F0502020204020204" pitchFamily="34" charset="0"/>
              </a:defRPr>
            </a:lvl3pPr>
            <a:lvl4pPr>
              <a:defRPr sz="1400">
                <a:latin typeface="VAG Rounded Std Light" panose="020F0502020204020204" pitchFamily="34" charset="0"/>
              </a:defRPr>
            </a:lvl4pPr>
            <a:lvl5pPr>
              <a:defRPr sz="12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56C91C78-5E8F-7443-A3BA-144D82FDDA92}"/>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5" name="TextBox 14">
            <a:extLst>
              <a:ext uri="{FF2B5EF4-FFF2-40B4-BE49-F238E27FC236}">
                <a16:creationId xmlns:a16="http://schemas.microsoft.com/office/drawing/2014/main" id="{081B36F9-70B4-FA40-B182-B06E7763686A}"/>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6" name="Title 1">
            <a:extLst>
              <a:ext uri="{FF2B5EF4-FFF2-40B4-BE49-F238E27FC236}">
                <a16:creationId xmlns:a16="http://schemas.microsoft.com/office/drawing/2014/main" id="{9BCA745D-5C60-5142-A98C-A4298FD0F2C4}"/>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3556445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F6DB31D8-4864-F444-B64D-0E25234C6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Tree>
    <p:extLst>
      <p:ext uri="{BB962C8B-B14F-4D97-AF65-F5344CB8AC3E}">
        <p14:creationId xmlns:p14="http://schemas.microsoft.com/office/powerpoint/2010/main" val="2860839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heck our prog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rectangle&#10;&#10;Description automatically generated">
            <a:extLst>
              <a:ext uri="{FF2B5EF4-FFF2-40B4-BE49-F238E27FC236}">
                <a16:creationId xmlns:a16="http://schemas.microsoft.com/office/drawing/2014/main" id="{FA066755-EDF2-3D4C-948F-371205C49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233" y="967137"/>
            <a:ext cx="5610038" cy="1140632"/>
          </a:xfrm>
          <a:prstGeom prst="rect">
            <a:avLst/>
          </a:prstGeom>
        </p:spPr>
      </p:pic>
      <p:sp>
        <p:nvSpPr>
          <p:cNvPr id="2" name="TextBox 1">
            <a:extLst>
              <a:ext uri="{FF2B5EF4-FFF2-40B4-BE49-F238E27FC236}">
                <a16:creationId xmlns:a16="http://schemas.microsoft.com/office/drawing/2014/main" id="{E107518F-7CAB-4146-9F69-2047D2B5DB39}"/>
              </a:ext>
            </a:extLst>
          </p:cNvPr>
          <p:cNvSpPr txBox="1"/>
          <p:nvPr userDrawn="1"/>
        </p:nvSpPr>
        <p:spPr>
          <a:xfrm>
            <a:off x="1186069" y="999773"/>
            <a:ext cx="524085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a:solidFill>
                  <a:schemeClr val="bg1"/>
                </a:solidFill>
                <a:latin typeface="Century Gothic" panose="020B0502020202020204" pitchFamily="34" charset="0"/>
              </a:rPr>
              <a:t>Today we have:</a:t>
            </a:r>
          </a:p>
          <a:p>
            <a:endParaRPr lang="en-US"/>
          </a:p>
        </p:txBody>
      </p:sp>
      <p:sp>
        <p:nvSpPr>
          <p:cNvPr id="6" name="TextBox 5">
            <a:extLst>
              <a:ext uri="{FF2B5EF4-FFF2-40B4-BE49-F238E27FC236}">
                <a16:creationId xmlns:a16="http://schemas.microsoft.com/office/drawing/2014/main" id="{31430A65-2B34-37DF-6C66-0ED36F01ECE4}"/>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7" name="TextBox 6">
            <a:extLst>
              <a:ext uri="{FF2B5EF4-FFF2-40B4-BE49-F238E27FC236}">
                <a16:creationId xmlns:a16="http://schemas.microsoft.com/office/drawing/2014/main" id="{9343FCDC-C6ED-86E2-0584-518A76B76FBB}"/>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2474302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3EFF75D7-B6E8-4D34-987A-6A8870D63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9D7CEF-5E30-44EF-AFEB-F331E24EC1C9}"/>
              </a:ext>
            </a:extLst>
          </p:cNvPr>
          <p:cNvSpPr>
            <a:spLocks noGrp="1"/>
          </p:cNvSpPr>
          <p:nvPr>
            <p:ph type="ctrTitle" hasCustomPrompt="1"/>
          </p:nvPr>
        </p:nvSpPr>
        <p:spPr>
          <a:xfrm>
            <a:off x="5900275" y="1405628"/>
            <a:ext cx="5277187" cy="2075143"/>
          </a:xfrm>
        </p:spPr>
        <p:txBody>
          <a:bodyPr anchor="b">
            <a:normAutofit/>
          </a:bodyPr>
          <a:lstStyle>
            <a:lvl1pPr algn="l">
              <a:defRPr sz="6600" i="1">
                <a:solidFill>
                  <a:schemeClr val="bg1"/>
                </a:solidFill>
                <a:latin typeface="Century Gothic" panose="020B0502020202020204" pitchFamily="34" charset="0"/>
              </a:defRPr>
            </a:lvl1pPr>
          </a:lstStyle>
          <a:p>
            <a:r>
              <a:rPr lang="en-US"/>
              <a:t>Unit title</a:t>
            </a:r>
          </a:p>
        </p:txBody>
      </p:sp>
      <p:sp>
        <p:nvSpPr>
          <p:cNvPr id="3" name="Subtitle 2">
            <a:extLst>
              <a:ext uri="{FF2B5EF4-FFF2-40B4-BE49-F238E27FC236}">
                <a16:creationId xmlns:a16="http://schemas.microsoft.com/office/drawing/2014/main" id="{A4C7659E-C92B-43E6-8827-A1C520FC98E3}"/>
              </a:ext>
            </a:extLst>
          </p:cNvPr>
          <p:cNvSpPr>
            <a:spLocks noGrp="1"/>
          </p:cNvSpPr>
          <p:nvPr>
            <p:ph type="subTitle" idx="1" hasCustomPrompt="1"/>
          </p:nvPr>
        </p:nvSpPr>
        <p:spPr>
          <a:xfrm>
            <a:off x="5900272" y="4258764"/>
            <a:ext cx="5277189" cy="557309"/>
          </a:xfrm>
        </p:spPr>
        <p:txBody>
          <a:bodyPr>
            <a:normAutofit/>
          </a:bodyPr>
          <a:lstStyle>
            <a:lvl1pPr marL="0" indent="0" algn="l">
              <a:buNone/>
              <a:defRPr sz="32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Year X</a:t>
            </a:r>
          </a:p>
        </p:txBody>
      </p:sp>
      <p:sp>
        <p:nvSpPr>
          <p:cNvPr id="9" name="Subtitle 2">
            <a:extLst>
              <a:ext uri="{FF2B5EF4-FFF2-40B4-BE49-F238E27FC236}">
                <a16:creationId xmlns:a16="http://schemas.microsoft.com/office/drawing/2014/main" id="{FAFF4E92-262D-442F-91FF-9B4E0BF52213}"/>
              </a:ext>
            </a:extLst>
          </p:cNvPr>
          <p:cNvSpPr txBox="1">
            <a:spLocks/>
          </p:cNvSpPr>
          <p:nvPr userDrawn="1"/>
        </p:nvSpPr>
        <p:spPr>
          <a:xfrm>
            <a:off x="5900273" y="3734349"/>
            <a:ext cx="5277189" cy="54949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a:solidFill>
                  <a:schemeClr val="bg1"/>
                </a:solidFill>
                <a:latin typeface="Century Gothic" panose="020B0502020202020204" pitchFamily="34" charset="0"/>
              </a:rPr>
              <a:t>Sing Up Music</a:t>
            </a:r>
          </a:p>
        </p:txBody>
      </p:sp>
      <p:pic>
        <p:nvPicPr>
          <p:cNvPr id="10" name="Picture 9" descr="Logo, company name&#10;&#10;Description automatically generated">
            <a:extLst>
              <a:ext uri="{FF2B5EF4-FFF2-40B4-BE49-F238E27FC236}">
                <a16:creationId xmlns:a16="http://schemas.microsoft.com/office/drawing/2014/main" id="{63148B3E-47C4-4892-8590-1886E69D1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1" name="TextBox 10">
            <a:extLst>
              <a:ext uri="{FF2B5EF4-FFF2-40B4-BE49-F238E27FC236}">
                <a16:creationId xmlns:a16="http://schemas.microsoft.com/office/drawing/2014/main" id="{506ED3D2-1117-924C-95CE-BFDC6BB6B175}"/>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5" name="Picture Placeholder 14">
            <a:extLst>
              <a:ext uri="{FF2B5EF4-FFF2-40B4-BE49-F238E27FC236}">
                <a16:creationId xmlns:a16="http://schemas.microsoft.com/office/drawing/2014/main" id="{B2B1D8E1-80C3-E149-AE67-5C6AD56CFB69}"/>
              </a:ext>
            </a:extLst>
          </p:cNvPr>
          <p:cNvSpPr>
            <a:spLocks noGrp="1"/>
          </p:cNvSpPr>
          <p:nvPr>
            <p:ph type="pic" sz="quarter" idx="10" hasCustomPrompt="1"/>
          </p:nvPr>
        </p:nvSpPr>
        <p:spPr>
          <a:xfrm>
            <a:off x="1014537" y="1392451"/>
            <a:ext cx="4441883" cy="4073097"/>
          </a:xfrm>
        </p:spPr>
        <p:txBody>
          <a:bodyPr/>
          <a:lstStyle>
            <a:lvl1pPr marL="0" indent="0">
              <a:buNone/>
              <a:defRPr>
                <a:latin typeface="Century Gothic" panose="020B0502020202020204" pitchFamily="34" charset="0"/>
              </a:defRPr>
            </a:lvl1pPr>
          </a:lstStyle>
          <a:p>
            <a:r>
              <a:rPr lang="en-US"/>
              <a:t>Click to insert image</a:t>
            </a:r>
          </a:p>
        </p:txBody>
      </p:sp>
      <p:sp>
        <p:nvSpPr>
          <p:cNvPr id="12" name="TextBox 11">
            <a:extLst>
              <a:ext uri="{FF2B5EF4-FFF2-40B4-BE49-F238E27FC236}">
                <a16:creationId xmlns:a16="http://schemas.microsoft.com/office/drawing/2014/main" id="{D676B964-4369-E1B1-94A3-00047FEAEEBA}"/>
              </a:ext>
            </a:extLst>
          </p:cNvPr>
          <p:cNvSpPr txBox="1"/>
          <p:nvPr userDrawn="1"/>
        </p:nvSpPr>
        <p:spPr>
          <a:xfrm>
            <a:off x="9528424" y="6432113"/>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www.singup.org</a:t>
            </a:r>
          </a:p>
        </p:txBody>
      </p:sp>
    </p:spTree>
    <p:extLst>
      <p:ext uri="{BB962C8B-B14F-4D97-AF65-F5344CB8AC3E}">
        <p14:creationId xmlns:p14="http://schemas.microsoft.com/office/powerpoint/2010/main" val="588554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Musical learning">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Musical learning</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hasCustomPrompt="1"/>
          </p:nvPr>
        </p:nvSpPr>
        <p:spPr>
          <a:xfrm>
            <a:off x="1212504" y="2533338"/>
            <a:ext cx="9749786" cy="3404649"/>
          </a:xfrm>
        </p:spPr>
        <p:txBody>
          <a:bodyPr/>
          <a:lstStyle>
            <a:lvl1pPr marL="457200" marR="0" indent="-457200" algn="l" defTabSz="914400" rtl="0" eaLnBrk="1" fontAlgn="auto" latinLnBrk="0" hangingPunct="1">
              <a:lnSpc>
                <a:spcPct val="90000"/>
              </a:lnSpc>
              <a:spcBef>
                <a:spcPts val="1000"/>
              </a:spcBef>
              <a:spcAft>
                <a:spcPts val="0"/>
              </a:spcAft>
              <a:buClrTx/>
              <a:buSzTx/>
              <a:buFontTx/>
              <a:buBlip>
                <a:blip r:embed="rId3"/>
              </a:buBlip>
              <a:tabLst/>
              <a:defRPr sz="2400">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r>
              <a:rPr lang="en-GB" b="1">
                <a:solidFill>
                  <a:srgbClr val="F3001B"/>
                </a:solidFill>
              </a:rPr>
              <a:t>Pitch </a:t>
            </a:r>
            <a:r>
              <a:rPr lang="en-GB" b="1"/>
              <a:t>…….</a:t>
            </a:r>
          </a:p>
          <a:p>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005F85"/>
                </a:solidFill>
              </a:rPr>
              <a:t>Sing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5DC6C6"/>
                </a:solidFill>
              </a:rPr>
              <a:t>Play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A31C33"/>
                </a:solidFill>
              </a:rPr>
              <a:t>Compose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endParaRPr lang="en-GB" b="1"/>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08690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usical learning">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Musical learning</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hasCustomPrompt="1"/>
          </p:nvPr>
        </p:nvSpPr>
        <p:spPr>
          <a:xfrm>
            <a:off x="1212504" y="2533338"/>
            <a:ext cx="9749786" cy="3404649"/>
          </a:xfrm>
        </p:spPr>
        <p:txBody>
          <a:bodyPr/>
          <a:lstStyle>
            <a:lvl1pPr marL="457200" marR="0" indent="-457200" algn="l" defTabSz="914400" rtl="0" eaLnBrk="1" fontAlgn="auto" latinLnBrk="0" hangingPunct="1">
              <a:lnSpc>
                <a:spcPct val="90000"/>
              </a:lnSpc>
              <a:spcBef>
                <a:spcPts val="1000"/>
              </a:spcBef>
              <a:spcAft>
                <a:spcPts val="0"/>
              </a:spcAft>
              <a:buClrTx/>
              <a:buSzTx/>
              <a:buFontTx/>
              <a:buBlip>
                <a:blip r:embed="rId3"/>
              </a:buBlip>
              <a:tabLst/>
              <a:defRPr sz="2400">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r>
              <a:rPr lang="en-GB" b="1">
                <a:solidFill>
                  <a:srgbClr val="F3001B"/>
                </a:solidFill>
              </a:rPr>
              <a:t>Pitch </a:t>
            </a:r>
            <a:r>
              <a:rPr lang="en-GB" b="1"/>
              <a:t>…….</a:t>
            </a:r>
          </a:p>
          <a:p>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005F85"/>
                </a:solidFill>
              </a:rPr>
              <a:t>Sing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5DC6C6"/>
                </a:solidFill>
              </a:rPr>
              <a:t>Play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A31C33"/>
                </a:solidFill>
              </a:rPr>
              <a:t>Compose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endParaRPr lang="en-GB" b="1"/>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599240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Key word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Key words</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hasCustomPrompt="1"/>
          </p:nvPr>
        </p:nvSpPr>
        <p:spPr>
          <a:xfrm>
            <a:off x="1014537" y="2435780"/>
            <a:ext cx="9636118" cy="4102135"/>
          </a:xfrm>
        </p:spPr>
        <p:txBody>
          <a:bodyPr/>
          <a:lstStyle>
            <a:lvl1pPr marL="457200" marR="0" indent="-457200" algn="l" defTabSz="914400" rtl="0" eaLnBrk="1" fontAlgn="auto" latinLnBrk="0" hangingPunct="1">
              <a:lnSpc>
                <a:spcPct val="90000"/>
              </a:lnSpc>
              <a:spcBef>
                <a:spcPts val="1000"/>
              </a:spcBef>
              <a:spcAft>
                <a:spcPts val="0"/>
              </a:spcAft>
              <a:buClrTx/>
              <a:buSzTx/>
              <a:buFontTx/>
              <a:buBlip>
                <a:blip r:embed="rId3"/>
              </a:buBlip>
              <a:tabLst/>
              <a:defRPr sz="2000">
                <a:solidFill>
                  <a:srgbClr val="005F85"/>
                </a:solidFill>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r>
              <a:rPr lang="en-GB" b="1">
                <a:solidFill>
                  <a:srgbClr val="F3001B"/>
                </a:solidFill>
              </a:rPr>
              <a:t>Listen </a:t>
            </a:r>
            <a:r>
              <a:rPr lang="en-GB" b="1"/>
              <a:t>…….</a:t>
            </a:r>
          </a:p>
          <a:p>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005F85"/>
                </a:solidFill>
              </a:rPr>
              <a:t>Structure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5DC6C6"/>
                </a:solidFill>
              </a:rPr>
              <a:t>Tempo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A31C33"/>
                </a:solidFill>
              </a:rPr>
              <a:t>Timbre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t>Other ……..</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endParaRPr lang="en-GB" b="1"/>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2897311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eck our prog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rectangle&#10;&#10;Description automatically generated">
            <a:extLst>
              <a:ext uri="{FF2B5EF4-FFF2-40B4-BE49-F238E27FC236}">
                <a16:creationId xmlns:a16="http://schemas.microsoft.com/office/drawing/2014/main" id="{FA066755-EDF2-3D4C-948F-371205C49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98" y="888892"/>
            <a:ext cx="10239623" cy="1140632"/>
          </a:xfrm>
          <a:prstGeom prst="rect">
            <a:avLst/>
          </a:prstGeom>
        </p:spPr>
      </p:pic>
      <p:sp>
        <p:nvSpPr>
          <p:cNvPr id="2" name="TextBox 1">
            <a:extLst>
              <a:ext uri="{FF2B5EF4-FFF2-40B4-BE49-F238E27FC236}">
                <a16:creationId xmlns:a16="http://schemas.microsoft.com/office/drawing/2014/main" id="{E107518F-7CAB-4146-9F69-2047D2B5DB39}"/>
              </a:ext>
            </a:extLst>
          </p:cNvPr>
          <p:cNvSpPr txBox="1"/>
          <p:nvPr userDrawn="1"/>
        </p:nvSpPr>
        <p:spPr>
          <a:xfrm>
            <a:off x="1006984" y="1038063"/>
            <a:ext cx="10346816"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chemeClr val="bg1"/>
                </a:solidFill>
                <a:latin typeface="Century Gothic" panose="020B0502020202020204" pitchFamily="34" charset="0"/>
              </a:rPr>
              <a:t>Check our progress: how did we do?</a:t>
            </a:r>
          </a:p>
          <a:p>
            <a:endParaRPr lang="en-US"/>
          </a:p>
        </p:txBody>
      </p:sp>
      <p:sp>
        <p:nvSpPr>
          <p:cNvPr id="12" name="TextBox 11">
            <a:extLst>
              <a:ext uri="{FF2B5EF4-FFF2-40B4-BE49-F238E27FC236}">
                <a16:creationId xmlns:a16="http://schemas.microsoft.com/office/drawing/2014/main" id="{68710049-122E-8D14-E4E6-6C606EB432D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3" name="TextBox 12">
            <a:extLst>
              <a:ext uri="{FF2B5EF4-FFF2-40B4-BE49-F238E27FC236}">
                <a16:creationId xmlns:a16="http://schemas.microsoft.com/office/drawing/2014/main" id="{4FBE4083-5EBD-DF6E-F8F0-5BEEB05607FA}"/>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064423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tion icons ">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hasCustomPrompt="1"/>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Add text, edit icons</a:t>
            </a:r>
          </a:p>
        </p:txBody>
      </p:sp>
      <p:pic>
        <p:nvPicPr>
          <p:cNvPr id="10" name="Picture 9" descr="Logo&#10;&#10;Description automatically generated">
            <a:extLst>
              <a:ext uri="{FF2B5EF4-FFF2-40B4-BE49-F238E27FC236}">
                <a16:creationId xmlns:a16="http://schemas.microsoft.com/office/drawing/2014/main" id="{8B2C2763-D2CA-2441-8270-5AE84B70A8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0694" y="1330515"/>
            <a:ext cx="945958" cy="636804"/>
          </a:xfrm>
          <a:prstGeom prst="rect">
            <a:avLst/>
          </a:prstGeom>
        </p:spPr>
      </p:pic>
      <p:pic>
        <p:nvPicPr>
          <p:cNvPr id="11" name="Picture 7" descr="Icon&#10;&#10;Description automatically generated">
            <a:extLst>
              <a:ext uri="{FF2B5EF4-FFF2-40B4-BE49-F238E27FC236}">
                <a16:creationId xmlns:a16="http://schemas.microsoft.com/office/drawing/2014/main" id="{893816FA-55A5-774D-B8AB-797ED56CCE84}"/>
              </a:ext>
            </a:extLst>
          </p:cNvPr>
          <p:cNvPicPr>
            <a:picLocks noChangeAspect="1"/>
          </p:cNvPicPr>
          <p:nvPr userDrawn="1"/>
        </p:nvPicPr>
        <p:blipFill>
          <a:blip r:embed="rId6"/>
          <a:stretch>
            <a:fillRect/>
          </a:stretch>
        </p:blipFill>
        <p:spPr>
          <a:xfrm>
            <a:off x="7832580" y="1004350"/>
            <a:ext cx="742168" cy="1158766"/>
          </a:xfrm>
          <a:prstGeom prst="rect">
            <a:avLst/>
          </a:prstGeom>
        </p:spPr>
      </p:pic>
      <p:pic>
        <p:nvPicPr>
          <p:cNvPr id="13" name="Picture 12" descr="Icon&#10;&#10;Description automatically generated">
            <a:extLst>
              <a:ext uri="{FF2B5EF4-FFF2-40B4-BE49-F238E27FC236}">
                <a16:creationId xmlns:a16="http://schemas.microsoft.com/office/drawing/2014/main" id="{48B72780-7452-A946-946C-F44498B6ED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7828" y="1058583"/>
            <a:ext cx="759320" cy="1050300"/>
          </a:xfrm>
          <a:prstGeom prst="rect">
            <a:avLst/>
          </a:prstGeom>
        </p:spPr>
      </p:pic>
      <p:pic>
        <p:nvPicPr>
          <p:cNvPr id="14" name="Picture 13" descr="Icon&#10;&#10;Description automatically generated">
            <a:extLst>
              <a:ext uri="{FF2B5EF4-FFF2-40B4-BE49-F238E27FC236}">
                <a16:creationId xmlns:a16="http://schemas.microsoft.com/office/drawing/2014/main" id="{D4317340-55D6-A14D-83C5-07F0381CDCE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93988" y="842540"/>
            <a:ext cx="1482386" cy="1482386"/>
          </a:xfrm>
          <a:prstGeom prst="rect">
            <a:avLst/>
          </a:prstGeom>
        </p:spPr>
      </p:pic>
    </p:spTree>
    <p:extLst>
      <p:ext uri="{BB962C8B-B14F-4D97-AF65-F5344CB8AC3E}">
        <p14:creationId xmlns:p14="http://schemas.microsoft.com/office/powerpoint/2010/main" val="2709219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3 Imag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1860134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3 Imag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hasCustomPrompt="1"/>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Add text, edit icon</a:t>
            </a:r>
          </a:p>
        </p:txBody>
      </p:sp>
      <p:pic>
        <p:nvPicPr>
          <p:cNvPr id="10" name="Picture 9" descr="Logo&#10;&#10;Description automatically generated">
            <a:extLst>
              <a:ext uri="{FF2B5EF4-FFF2-40B4-BE49-F238E27FC236}">
                <a16:creationId xmlns:a16="http://schemas.microsoft.com/office/drawing/2014/main" id="{5E93D8F0-D317-2848-AEA5-62038E21B7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0694" y="1330515"/>
            <a:ext cx="945958" cy="636804"/>
          </a:xfrm>
          <a:prstGeom prst="rect">
            <a:avLst/>
          </a:prstGeom>
        </p:spPr>
      </p:pic>
      <p:pic>
        <p:nvPicPr>
          <p:cNvPr id="11" name="Picture 7" descr="Icon&#10;&#10;Description automatically generated">
            <a:extLst>
              <a:ext uri="{FF2B5EF4-FFF2-40B4-BE49-F238E27FC236}">
                <a16:creationId xmlns:a16="http://schemas.microsoft.com/office/drawing/2014/main" id="{4B24788E-2E68-5B45-A74A-9FD105158F36}"/>
              </a:ext>
            </a:extLst>
          </p:cNvPr>
          <p:cNvPicPr>
            <a:picLocks noChangeAspect="1"/>
          </p:cNvPicPr>
          <p:nvPr userDrawn="1"/>
        </p:nvPicPr>
        <p:blipFill>
          <a:blip r:embed="rId6"/>
          <a:stretch>
            <a:fillRect/>
          </a:stretch>
        </p:blipFill>
        <p:spPr>
          <a:xfrm>
            <a:off x="7832580" y="1004350"/>
            <a:ext cx="742168" cy="1158766"/>
          </a:xfrm>
          <a:prstGeom prst="rect">
            <a:avLst/>
          </a:prstGeom>
        </p:spPr>
      </p:pic>
      <p:pic>
        <p:nvPicPr>
          <p:cNvPr id="13" name="Picture 12" descr="Icon&#10;&#10;Description automatically generated">
            <a:extLst>
              <a:ext uri="{FF2B5EF4-FFF2-40B4-BE49-F238E27FC236}">
                <a16:creationId xmlns:a16="http://schemas.microsoft.com/office/drawing/2014/main" id="{8F4E1DA9-DD8D-D542-A34D-22AAA2F6C14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7828" y="1058583"/>
            <a:ext cx="759320" cy="1050300"/>
          </a:xfrm>
          <a:prstGeom prst="rect">
            <a:avLst/>
          </a:prstGeom>
        </p:spPr>
      </p:pic>
      <p:pic>
        <p:nvPicPr>
          <p:cNvPr id="14" name="Picture 13" descr="Icon&#10;&#10;Description automatically generated">
            <a:extLst>
              <a:ext uri="{FF2B5EF4-FFF2-40B4-BE49-F238E27FC236}">
                <a16:creationId xmlns:a16="http://schemas.microsoft.com/office/drawing/2014/main" id="{5A72D2D7-8732-E14F-BECB-B3FA4488204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93988" y="842540"/>
            <a:ext cx="1482386" cy="1482386"/>
          </a:xfrm>
          <a:prstGeom prst="rect">
            <a:avLst/>
          </a:prstGeom>
        </p:spPr>
      </p:pic>
    </p:spTree>
    <p:extLst>
      <p:ext uri="{BB962C8B-B14F-4D97-AF65-F5344CB8AC3E}">
        <p14:creationId xmlns:p14="http://schemas.microsoft.com/office/powerpoint/2010/main" val="257024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Video">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7AE31165-1F8C-754D-89ED-15E7803DB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97638235-F3DA-1141-86F2-D3FBC311257D}"/>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B768CE7-15F6-934B-A346-EE7B1F57A6DA}"/>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8" name="TextBox 7">
            <a:extLst>
              <a:ext uri="{FF2B5EF4-FFF2-40B4-BE49-F238E27FC236}">
                <a16:creationId xmlns:a16="http://schemas.microsoft.com/office/drawing/2014/main" id="{210322D3-A95B-024E-A6B4-DADE423FAFB2}"/>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
        <p:nvSpPr>
          <p:cNvPr id="10" name="Text Placeholder 14">
            <a:extLst>
              <a:ext uri="{FF2B5EF4-FFF2-40B4-BE49-F238E27FC236}">
                <a16:creationId xmlns:a16="http://schemas.microsoft.com/office/drawing/2014/main" id="{8173D45A-8B9B-5045-86AF-7B47D24EA1C7}"/>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atin typeface="Century Gothic" panose="020B0502020202020204" pitchFamily="34" charset="0"/>
              </a:defRPr>
            </a:lvl1pPr>
          </a:lstStyle>
          <a:p>
            <a:pPr lvl="0"/>
            <a:r>
              <a:rPr lang="en-US"/>
              <a:t>Click to edit media description</a:t>
            </a:r>
          </a:p>
        </p:txBody>
      </p:sp>
      <p:sp>
        <p:nvSpPr>
          <p:cNvPr id="12" name="Media Placeholder 11">
            <a:extLst>
              <a:ext uri="{FF2B5EF4-FFF2-40B4-BE49-F238E27FC236}">
                <a16:creationId xmlns:a16="http://schemas.microsoft.com/office/drawing/2014/main" id="{36BAC5FF-9460-EF4F-8273-68327C2FBFF9}"/>
              </a:ext>
            </a:extLst>
          </p:cNvPr>
          <p:cNvSpPr>
            <a:spLocks noGrp="1"/>
          </p:cNvSpPr>
          <p:nvPr>
            <p:ph type="media" sz="quarter" idx="14" hasCustomPrompt="1"/>
          </p:nvPr>
        </p:nvSpPr>
        <p:spPr>
          <a:xfrm>
            <a:off x="1013839" y="2414785"/>
            <a:ext cx="4697412" cy="2862262"/>
          </a:xfrm>
        </p:spPr>
        <p:txBody>
          <a:bodyPr>
            <a:normAutofit/>
          </a:bodyPr>
          <a:lstStyle>
            <a:lvl1pPr marL="0" indent="0">
              <a:buNone/>
              <a:defRPr sz="2000">
                <a:latin typeface="Century Gothic" panose="020B0502020202020204" pitchFamily="34" charset="0"/>
              </a:defRPr>
            </a:lvl1pPr>
          </a:lstStyle>
          <a:p>
            <a:r>
              <a:rPr lang="en-US"/>
              <a:t>Click to insert media</a:t>
            </a:r>
          </a:p>
        </p:txBody>
      </p:sp>
      <p:sp>
        <p:nvSpPr>
          <p:cNvPr id="13" name="Title 1">
            <a:extLst>
              <a:ext uri="{FF2B5EF4-FFF2-40B4-BE49-F238E27FC236}">
                <a16:creationId xmlns:a16="http://schemas.microsoft.com/office/drawing/2014/main" id="{CCF2987D-3165-964E-8031-4931F0FF5651}"/>
              </a:ext>
            </a:extLst>
          </p:cNvPr>
          <p:cNvSpPr>
            <a:spLocks noGrp="1"/>
          </p:cNvSpPr>
          <p:nvPr>
            <p:ph type="title"/>
          </p:nvPr>
        </p:nvSpPr>
        <p:spPr>
          <a:xfrm>
            <a:off x="1013839" y="920952"/>
            <a:ext cx="10163624"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2372934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p:nvPr>
        </p:nvSpPr>
        <p:spPr>
          <a:xfrm>
            <a:off x="1212504" y="2533338"/>
            <a:ext cx="9749786" cy="3404649"/>
          </a:xfrm>
        </p:spPr>
        <p:txBody>
          <a:bodyPr/>
          <a:lstStyle>
            <a:lvl1pPr marL="457200" indent="-457200">
              <a:buFontTx/>
              <a:buBlip>
                <a:blip r:embed="rId3"/>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22532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11BA64FB-B4D0-B044-88B2-5435F57FD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DDF69D40-9520-1749-A15C-CE17D53A33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9" name="TextBox 8">
            <a:extLst>
              <a:ext uri="{FF2B5EF4-FFF2-40B4-BE49-F238E27FC236}">
                <a16:creationId xmlns:a16="http://schemas.microsoft.com/office/drawing/2014/main" id="{6CBC8C51-09A4-BD4C-960B-1C882F966670}"/>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0" name="TextBox 9">
            <a:extLst>
              <a:ext uri="{FF2B5EF4-FFF2-40B4-BE49-F238E27FC236}">
                <a16:creationId xmlns:a16="http://schemas.microsoft.com/office/drawing/2014/main" id="{7CDCC99B-250A-9644-910A-2D1BE2EC315D}"/>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
        <p:nvSpPr>
          <p:cNvPr id="13" name="Title 1">
            <a:extLst>
              <a:ext uri="{FF2B5EF4-FFF2-40B4-BE49-F238E27FC236}">
                <a16:creationId xmlns:a16="http://schemas.microsoft.com/office/drawing/2014/main" id="{2AF62239-E1CA-2642-9A96-87E1E5728076}"/>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
        <p:nvSpPr>
          <p:cNvPr id="14" name="Content Placeholder 2">
            <a:extLst>
              <a:ext uri="{FF2B5EF4-FFF2-40B4-BE49-F238E27FC236}">
                <a16:creationId xmlns:a16="http://schemas.microsoft.com/office/drawing/2014/main" id="{E60B898B-1DC5-C84E-A608-C574B0E51212}"/>
              </a:ext>
            </a:extLst>
          </p:cNvPr>
          <p:cNvSpPr>
            <a:spLocks noGrp="1"/>
          </p:cNvSpPr>
          <p:nvPr>
            <p:ph idx="1"/>
          </p:nvPr>
        </p:nvSpPr>
        <p:spPr>
          <a:xfrm>
            <a:off x="1212504" y="2948684"/>
            <a:ext cx="9749786" cy="2989304"/>
          </a:xfrm>
        </p:spPr>
        <p:txBody>
          <a:bodyPr/>
          <a:lstStyle>
            <a:lvl1pPr marL="457200" indent="-457200">
              <a:buFontTx/>
              <a:buBlip>
                <a:blip r:embed="rId4"/>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E70A1DE-55D5-2903-2D10-411CB870FA91}"/>
              </a:ext>
            </a:extLst>
          </p:cNvPr>
          <p:cNvSpPr txBox="1">
            <a:spLocks/>
          </p:cNvSpPr>
          <p:nvPr userDrawn="1"/>
        </p:nvSpPr>
        <p:spPr>
          <a:xfrm>
            <a:off x="1195298" y="2149374"/>
            <a:ext cx="9749786" cy="568984"/>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4800" b="0" i="0" kern="1200" dirty="0">
                <a:solidFill>
                  <a:srgbClr val="FFFFFF"/>
                </a:solidFill>
                <a:latin typeface="Century Gothic" panose="020B0502020202020204" pitchFamily="34" charset="0"/>
                <a:ea typeface="+mj-ea"/>
                <a:cs typeface="+mj-cs"/>
              </a:defRPr>
            </a:lvl1pPr>
          </a:lstStyle>
          <a:p>
            <a:endParaRPr lang="en-US" sz="3200" b="1"/>
          </a:p>
        </p:txBody>
      </p:sp>
    </p:spTree>
    <p:extLst>
      <p:ext uri="{BB962C8B-B14F-4D97-AF65-F5344CB8AC3E}">
        <p14:creationId xmlns:p14="http://schemas.microsoft.com/office/powerpoint/2010/main" val="243342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rcles to contain image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11BA64FB-B4D0-B044-88B2-5435F57FD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DDF69D40-9520-1749-A15C-CE17D53A33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9" name="TextBox 8">
            <a:extLst>
              <a:ext uri="{FF2B5EF4-FFF2-40B4-BE49-F238E27FC236}">
                <a16:creationId xmlns:a16="http://schemas.microsoft.com/office/drawing/2014/main" id="{6CBC8C51-09A4-BD4C-960B-1C882F966670}"/>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0" name="TextBox 9">
            <a:extLst>
              <a:ext uri="{FF2B5EF4-FFF2-40B4-BE49-F238E27FC236}">
                <a16:creationId xmlns:a16="http://schemas.microsoft.com/office/drawing/2014/main" id="{7CDCC99B-250A-9644-910A-2D1BE2EC315D}"/>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3" name="Title 1">
            <a:extLst>
              <a:ext uri="{FF2B5EF4-FFF2-40B4-BE49-F238E27FC236}">
                <a16:creationId xmlns:a16="http://schemas.microsoft.com/office/drawing/2014/main" id="{2AF62239-E1CA-2642-9A96-87E1E5728076}"/>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solidFill>
                  <a:schemeClr val="bg1"/>
                </a:solidFill>
                <a:latin typeface="Festivo LC Basic" panose="02000506000000020004" pitchFamily="2" charset="77"/>
              </a:rPr>
              <a:t>Add text/images:</a:t>
            </a:r>
            <a:endParaRPr lang="en-US"/>
          </a:p>
        </p:txBody>
      </p:sp>
      <p:sp>
        <p:nvSpPr>
          <p:cNvPr id="14" name="Content Placeholder 2">
            <a:extLst>
              <a:ext uri="{FF2B5EF4-FFF2-40B4-BE49-F238E27FC236}">
                <a16:creationId xmlns:a16="http://schemas.microsoft.com/office/drawing/2014/main" id="{E60B898B-1DC5-C84E-A608-C574B0E51212}"/>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p:txBody>
      </p:sp>
      <p:sp>
        <p:nvSpPr>
          <p:cNvPr id="2" name="Oval 1">
            <a:extLst>
              <a:ext uri="{FF2B5EF4-FFF2-40B4-BE49-F238E27FC236}">
                <a16:creationId xmlns:a16="http://schemas.microsoft.com/office/drawing/2014/main" id="{236AF555-C927-334D-BF6D-599D2183EEBE}"/>
              </a:ext>
            </a:extLst>
          </p:cNvPr>
          <p:cNvSpPr/>
          <p:nvPr userDrawn="1"/>
        </p:nvSpPr>
        <p:spPr>
          <a:xfrm>
            <a:off x="9413079" y="1056182"/>
            <a:ext cx="1704483" cy="16726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DCD4A16-BD00-DD41-9A94-8A13F8D2CAAC}"/>
              </a:ext>
            </a:extLst>
          </p:cNvPr>
          <p:cNvSpPr/>
          <p:nvPr userDrawn="1"/>
        </p:nvSpPr>
        <p:spPr>
          <a:xfrm>
            <a:off x="7529689" y="1346815"/>
            <a:ext cx="1365955" cy="1325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2B5BB12-145D-A540-8F3B-55FF566278AF}"/>
              </a:ext>
            </a:extLst>
          </p:cNvPr>
          <p:cNvSpPr/>
          <p:nvPr userDrawn="1"/>
        </p:nvSpPr>
        <p:spPr>
          <a:xfrm>
            <a:off x="9544623" y="3751744"/>
            <a:ext cx="1177532" cy="1167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AF3BDB5-34C7-9549-9B12-DF8FB269AFB3}"/>
              </a:ext>
            </a:extLst>
          </p:cNvPr>
          <p:cNvSpPr/>
          <p:nvPr userDrawn="1"/>
        </p:nvSpPr>
        <p:spPr>
          <a:xfrm>
            <a:off x="8920589" y="2774008"/>
            <a:ext cx="819090" cy="8296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95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4D00F257-1F17-9E4F-A5A8-B81B07B7A3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1F31C920-D805-0F4D-995A-50AB8B6837D2}"/>
              </a:ext>
            </a:extLst>
          </p:cNvPr>
          <p:cNvSpPr>
            <a:spLocks noGrp="1"/>
          </p:cNvSpPr>
          <p:nvPr>
            <p:ph idx="10"/>
          </p:nvPr>
        </p:nvSpPr>
        <p:spPr>
          <a:xfrm>
            <a:off x="6196139" y="2414785"/>
            <a:ext cx="4981324"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 company name&#10;&#10;Description automatically generated">
            <a:extLst>
              <a:ext uri="{FF2B5EF4-FFF2-40B4-BE49-F238E27FC236}">
                <a16:creationId xmlns:a16="http://schemas.microsoft.com/office/drawing/2014/main" id="{20C224DA-A2B7-AB49-88EC-1E7837C9F8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2" name="TextBox 11">
            <a:extLst>
              <a:ext uri="{FF2B5EF4-FFF2-40B4-BE49-F238E27FC236}">
                <a16:creationId xmlns:a16="http://schemas.microsoft.com/office/drawing/2014/main" id="{9A377430-E35B-6C46-A365-57906974189A}"/>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3" name="TextBox 12">
            <a:extLst>
              <a:ext uri="{FF2B5EF4-FFF2-40B4-BE49-F238E27FC236}">
                <a16:creationId xmlns:a16="http://schemas.microsoft.com/office/drawing/2014/main" id="{82AD5C3E-E274-1A41-A397-3A0F1B4FA44E}"/>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4" name="Content Placeholder 2">
            <a:extLst>
              <a:ext uri="{FF2B5EF4-FFF2-40B4-BE49-F238E27FC236}">
                <a16:creationId xmlns:a16="http://schemas.microsoft.com/office/drawing/2014/main" id="{B016D1F3-9960-0447-935F-1CE646650F27}"/>
              </a:ext>
            </a:extLst>
          </p:cNvPr>
          <p:cNvSpPr>
            <a:spLocks noGrp="1"/>
          </p:cNvSpPr>
          <p:nvPr>
            <p:ph idx="11"/>
          </p:nvPr>
        </p:nvSpPr>
        <p:spPr>
          <a:xfrm>
            <a:off x="990600" y="2414784"/>
            <a:ext cx="5005263"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B6FC58B8-C652-8942-90B1-840F683A3A5E}"/>
              </a:ext>
            </a:extLst>
          </p:cNvPr>
          <p:cNvSpPr>
            <a:spLocks noGrp="1"/>
          </p:cNvSpPr>
          <p:nvPr>
            <p:ph type="title"/>
          </p:nvPr>
        </p:nvSpPr>
        <p:spPr>
          <a:xfrm>
            <a:off x="990599" y="920952"/>
            <a:ext cx="10186863"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398011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ey word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hasCustomPrompt="1"/>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Key words</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hasCustomPrompt="1"/>
          </p:nvPr>
        </p:nvSpPr>
        <p:spPr>
          <a:xfrm>
            <a:off x="1014537" y="2435780"/>
            <a:ext cx="9636118" cy="4102135"/>
          </a:xfrm>
        </p:spPr>
        <p:txBody>
          <a:bodyPr/>
          <a:lstStyle>
            <a:lvl1pPr marL="457200" marR="0" indent="-457200" algn="l" defTabSz="914400" rtl="0" eaLnBrk="1" fontAlgn="auto" latinLnBrk="0" hangingPunct="1">
              <a:lnSpc>
                <a:spcPct val="90000"/>
              </a:lnSpc>
              <a:spcBef>
                <a:spcPts val="1000"/>
              </a:spcBef>
              <a:spcAft>
                <a:spcPts val="0"/>
              </a:spcAft>
              <a:buClrTx/>
              <a:buSzTx/>
              <a:buFontTx/>
              <a:buBlip>
                <a:blip r:embed="rId3"/>
              </a:buBlip>
              <a:tabLst/>
              <a:defRPr sz="2000">
                <a:solidFill>
                  <a:srgbClr val="005F85"/>
                </a:solidFill>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r>
              <a:rPr lang="en-GB" b="1">
                <a:solidFill>
                  <a:srgbClr val="F3001B"/>
                </a:solidFill>
              </a:rPr>
              <a:t>Listen </a:t>
            </a:r>
            <a:r>
              <a:rPr lang="en-GB" b="1"/>
              <a:t>…….</a:t>
            </a:r>
          </a:p>
          <a:p>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005F85"/>
                </a:solidFill>
              </a:rPr>
              <a:t>Structure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5DC6C6"/>
                </a:solidFill>
              </a:rPr>
              <a:t>Tempo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solidFill>
                  <a:srgbClr val="A31C33"/>
                </a:solidFill>
              </a:rPr>
              <a:t>Timbre </a:t>
            </a:r>
            <a:r>
              <a:rPr lang="en-GB" b="1"/>
              <a:t>…….</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r>
              <a:rPr lang="en-GB" b="1"/>
              <a:t>Other ……..</a:t>
            </a:r>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pPr marL="457200" marR="0" lvl="0" indent="-457200" algn="l" defTabSz="914400" rtl="0" eaLnBrk="1" fontAlgn="auto" latinLnBrk="0" hangingPunct="1">
              <a:lnSpc>
                <a:spcPct val="90000"/>
              </a:lnSpc>
              <a:spcBef>
                <a:spcPts val="1000"/>
              </a:spcBef>
              <a:spcAft>
                <a:spcPts val="0"/>
              </a:spcAft>
              <a:buClrTx/>
              <a:buSzTx/>
              <a:buFontTx/>
              <a:buBlip>
                <a:blip r:embed="rId3"/>
              </a:buBlip>
              <a:tabLst/>
              <a:defRPr/>
            </a:pPr>
            <a:endParaRPr lang="en-GB" b="1"/>
          </a:p>
          <a:p>
            <a:endParaRPr lang="en-GB" b="1"/>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2227731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descr="Chart, shape&#10;&#10;Description automatically generated">
            <a:extLst>
              <a:ext uri="{FF2B5EF4-FFF2-40B4-BE49-F238E27FC236}">
                <a16:creationId xmlns:a16="http://schemas.microsoft.com/office/drawing/2014/main" id="{201287A4-D1EA-E843-B7A8-497AA42B7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Logo, company name&#10;&#10;Description automatically generated">
            <a:extLst>
              <a:ext uri="{FF2B5EF4-FFF2-40B4-BE49-F238E27FC236}">
                <a16:creationId xmlns:a16="http://schemas.microsoft.com/office/drawing/2014/main" id="{D8BC64A1-BC9E-954A-B464-538768F74D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12" name="Title 1">
            <a:extLst>
              <a:ext uri="{FF2B5EF4-FFF2-40B4-BE49-F238E27FC236}">
                <a16:creationId xmlns:a16="http://schemas.microsoft.com/office/drawing/2014/main" id="{5ECF1A3F-87EC-9B40-9343-6714263E544E}"/>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chemeClr val="tx1"/>
                </a:solidFill>
                <a:latin typeface="Festivo LC Basic" panose="02000506000000020004" pitchFamily="50" charset="0"/>
                <a:ea typeface="+mj-ea"/>
                <a:cs typeface="+mj-cs"/>
              </a:defRPr>
            </a:lvl1pPr>
          </a:lstStyle>
          <a:p>
            <a:r>
              <a:rPr lang="en-US"/>
              <a:t>Click to edit Master title style</a:t>
            </a:r>
          </a:p>
        </p:txBody>
      </p:sp>
      <p:sp>
        <p:nvSpPr>
          <p:cNvPr id="13" name="Content Placeholder 2">
            <a:extLst>
              <a:ext uri="{FF2B5EF4-FFF2-40B4-BE49-F238E27FC236}">
                <a16:creationId xmlns:a16="http://schemas.microsoft.com/office/drawing/2014/main" id="{81A89669-DF58-1445-9CF1-E01B77385E6C}"/>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8C462086-E346-5D4E-A356-F3E86DD65191}"/>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5" name="TextBox 14">
            <a:extLst>
              <a:ext uri="{FF2B5EF4-FFF2-40B4-BE49-F238E27FC236}">
                <a16:creationId xmlns:a16="http://schemas.microsoft.com/office/drawing/2014/main" id="{E7BA2DF0-2713-8742-8C89-27ACCC3A7AE4}"/>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Tree>
    <p:extLst>
      <p:ext uri="{BB962C8B-B14F-4D97-AF65-F5344CB8AC3E}">
        <p14:creationId xmlns:p14="http://schemas.microsoft.com/office/powerpoint/2010/main" val="3214247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Chart, shape&#10;&#10;Description automatically generated">
            <a:extLst>
              <a:ext uri="{FF2B5EF4-FFF2-40B4-BE49-F238E27FC236}">
                <a16:creationId xmlns:a16="http://schemas.microsoft.com/office/drawing/2014/main" id="{7BD145D5-03B4-0541-AD0B-B77BFA8E24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6BF3A760-CF50-6E4B-9890-A820317DFF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8" name="TextBox 7">
            <a:extLst>
              <a:ext uri="{FF2B5EF4-FFF2-40B4-BE49-F238E27FC236}">
                <a16:creationId xmlns:a16="http://schemas.microsoft.com/office/drawing/2014/main" id="{AD25E7D2-DDFD-8B4C-88BC-D4215FD9DF05}"/>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9" name="TextBox 8">
            <a:extLst>
              <a:ext uri="{FF2B5EF4-FFF2-40B4-BE49-F238E27FC236}">
                <a16:creationId xmlns:a16="http://schemas.microsoft.com/office/drawing/2014/main" id="{86285818-940F-AA47-91E6-A914B7F55048}"/>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0" name="Title 1">
            <a:extLst>
              <a:ext uri="{FF2B5EF4-FFF2-40B4-BE49-F238E27FC236}">
                <a16:creationId xmlns:a16="http://schemas.microsoft.com/office/drawing/2014/main" id="{0608D0BB-FE76-2047-B9AB-ED769A4C6910}"/>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chemeClr val="tx1"/>
                </a:solidFill>
                <a:latin typeface="Festivo LC Basic" panose="02000506000000020004" pitchFamily="50" charset="0"/>
                <a:ea typeface="+mj-ea"/>
                <a:cs typeface="+mj-cs"/>
              </a:defRPr>
            </a:lvl1pPr>
          </a:lstStyle>
          <a:p>
            <a:r>
              <a:rPr lang="en-US"/>
              <a:t>Click to edit Master title style</a:t>
            </a:r>
          </a:p>
        </p:txBody>
      </p:sp>
      <p:sp>
        <p:nvSpPr>
          <p:cNvPr id="11" name="Content Placeholder 2">
            <a:extLst>
              <a:ext uri="{FF2B5EF4-FFF2-40B4-BE49-F238E27FC236}">
                <a16:creationId xmlns:a16="http://schemas.microsoft.com/office/drawing/2014/main" id="{05742494-33AE-9144-AAC3-41E0006E4A9C}"/>
              </a:ext>
            </a:extLst>
          </p:cNvPr>
          <p:cNvSpPr>
            <a:spLocks noGrp="1"/>
          </p:cNvSpPr>
          <p:nvPr>
            <p:ph idx="1"/>
          </p:nvPr>
        </p:nvSpPr>
        <p:spPr>
          <a:xfrm>
            <a:off x="1212504" y="2533338"/>
            <a:ext cx="9749786" cy="3404649"/>
          </a:xfrm>
        </p:spPr>
        <p:txBody>
          <a:bodyPr/>
          <a:lstStyle>
            <a:lvl1pPr marL="457200" indent="-457200">
              <a:buFontTx/>
              <a:buBlip>
                <a:blip r:embed="rId4"/>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9040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3219CD10-CD03-6048-8595-46B8A17ED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Logo, company name&#10;&#10;Description automatically generated">
            <a:extLst>
              <a:ext uri="{FF2B5EF4-FFF2-40B4-BE49-F238E27FC236}">
                <a16:creationId xmlns:a16="http://schemas.microsoft.com/office/drawing/2014/main" id="{0708FB73-9A43-E445-BDEC-B09BF219B4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pic>
        <p:nvPicPr>
          <p:cNvPr id="10" name="Picture 9" descr="Shape&#10;&#10;Description automatically generated">
            <a:extLst>
              <a:ext uri="{FF2B5EF4-FFF2-40B4-BE49-F238E27FC236}">
                <a16:creationId xmlns:a16="http://schemas.microsoft.com/office/drawing/2014/main" id="{A856437A-7FD3-6D40-B93A-617C6B8B15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0393" y="2630235"/>
            <a:ext cx="3865957" cy="3044441"/>
          </a:xfrm>
          <a:prstGeom prst="rect">
            <a:avLst/>
          </a:prstGeom>
        </p:spPr>
      </p:pic>
      <p:sp>
        <p:nvSpPr>
          <p:cNvPr id="12" name="Content Placeholder 2">
            <a:extLst>
              <a:ext uri="{FF2B5EF4-FFF2-40B4-BE49-F238E27FC236}">
                <a16:creationId xmlns:a16="http://schemas.microsoft.com/office/drawing/2014/main" id="{616EA99E-A9F2-1048-B039-7964EB5EECA1}"/>
              </a:ext>
            </a:extLst>
          </p:cNvPr>
          <p:cNvSpPr>
            <a:spLocks noGrp="1"/>
          </p:cNvSpPr>
          <p:nvPr>
            <p:ph idx="10"/>
          </p:nvPr>
        </p:nvSpPr>
        <p:spPr>
          <a:xfrm>
            <a:off x="5990283" y="2450130"/>
            <a:ext cx="4981324" cy="3404649"/>
          </a:xfrm>
        </p:spPr>
        <p:txBody>
          <a:bodyPr/>
          <a:lstStyle>
            <a:lvl1pPr marL="457200" indent="-457200">
              <a:buFontTx/>
              <a:buBlip>
                <a:blip r:embed="rId5"/>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AD4810C8-E97A-0545-9FD4-A3A8BC0E3505}"/>
              </a:ext>
            </a:extLst>
          </p:cNvPr>
          <p:cNvSpPr>
            <a:spLocks noGrp="1"/>
          </p:cNvSpPr>
          <p:nvPr>
            <p:ph idx="11"/>
          </p:nvPr>
        </p:nvSpPr>
        <p:spPr>
          <a:xfrm>
            <a:off x="1354282" y="3021438"/>
            <a:ext cx="3597639" cy="2524922"/>
          </a:xfrm>
        </p:spPr>
        <p:txBody>
          <a:bodyPr>
            <a:normAutofit/>
          </a:bodyPr>
          <a:lstStyle>
            <a:lvl1pPr marL="457200" indent="-457200">
              <a:buFontTx/>
              <a:buBlip>
                <a:blip r:embed="rId5"/>
              </a:buBlip>
              <a:tabLst/>
              <a:defRPr sz="2000">
                <a:latin typeface="VAG Rounded Std Light" panose="020F0502020204020204" pitchFamily="34" charset="0"/>
              </a:defRPr>
            </a:lvl1pPr>
            <a:lvl2pPr>
              <a:defRPr sz="1800">
                <a:latin typeface="VAG Rounded Std Light" panose="020F0502020204020204" pitchFamily="34" charset="0"/>
              </a:defRPr>
            </a:lvl2pPr>
            <a:lvl3pPr>
              <a:defRPr sz="1600">
                <a:latin typeface="VAG Rounded Std Light" panose="020F0502020204020204" pitchFamily="34" charset="0"/>
              </a:defRPr>
            </a:lvl3pPr>
            <a:lvl4pPr>
              <a:defRPr sz="1400">
                <a:latin typeface="VAG Rounded Std Light" panose="020F0502020204020204" pitchFamily="34" charset="0"/>
              </a:defRPr>
            </a:lvl4pPr>
            <a:lvl5pPr>
              <a:defRPr sz="12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56C91C78-5E8F-7443-A3BA-144D82FDDA92}"/>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5" name="TextBox 14">
            <a:extLst>
              <a:ext uri="{FF2B5EF4-FFF2-40B4-BE49-F238E27FC236}">
                <a16:creationId xmlns:a16="http://schemas.microsoft.com/office/drawing/2014/main" id="{081B36F9-70B4-FA40-B182-B06E7763686A}"/>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6" name="Title 1">
            <a:extLst>
              <a:ext uri="{FF2B5EF4-FFF2-40B4-BE49-F238E27FC236}">
                <a16:creationId xmlns:a16="http://schemas.microsoft.com/office/drawing/2014/main" id="{9BCA745D-5C60-5142-A98C-A4298FD0F2C4}"/>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978732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F6DB31D8-4864-F444-B64D-0E25234C6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Tree>
    <p:extLst>
      <p:ext uri="{BB962C8B-B14F-4D97-AF65-F5344CB8AC3E}">
        <p14:creationId xmlns:p14="http://schemas.microsoft.com/office/powerpoint/2010/main" val="3366239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Check our prog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rectangle&#10;&#10;Description automatically generated">
            <a:extLst>
              <a:ext uri="{FF2B5EF4-FFF2-40B4-BE49-F238E27FC236}">
                <a16:creationId xmlns:a16="http://schemas.microsoft.com/office/drawing/2014/main" id="{FA066755-EDF2-3D4C-948F-371205C49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233" y="967137"/>
            <a:ext cx="5610038" cy="1140632"/>
          </a:xfrm>
          <a:prstGeom prst="rect">
            <a:avLst/>
          </a:prstGeom>
        </p:spPr>
      </p:pic>
      <p:sp>
        <p:nvSpPr>
          <p:cNvPr id="2" name="TextBox 1">
            <a:extLst>
              <a:ext uri="{FF2B5EF4-FFF2-40B4-BE49-F238E27FC236}">
                <a16:creationId xmlns:a16="http://schemas.microsoft.com/office/drawing/2014/main" id="{E107518F-7CAB-4146-9F69-2047D2B5DB39}"/>
              </a:ext>
            </a:extLst>
          </p:cNvPr>
          <p:cNvSpPr txBox="1"/>
          <p:nvPr userDrawn="1"/>
        </p:nvSpPr>
        <p:spPr>
          <a:xfrm>
            <a:off x="1186069" y="999773"/>
            <a:ext cx="524085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a:solidFill>
                  <a:schemeClr val="bg1"/>
                </a:solidFill>
                <a:latin typeface="Century Gothic" panose="020B0502020202020204" pitchFamily="34" charset="0"/>
              </a:rPr>
              <a:t>Today we have:</a:t>
            </a:r>
          </a:p>
          <a:p>
            <a:endParaRPr lang="en-US"/>
          </a:p>
        </p:txBody>
      </p:sp>
      <p:sp>
        <p:nvSpPr>
          <p:cNvPr id="6" name="TextBox 5">
            <a:extLst>
              <a:ext uri="{FF2B5EF4-FFF2-40B4-BE49-F238E27FC236}">
                <a16:creationId xmlns:a16="http://schemas.microsoft.com/office/drawing/2014/main" id="{31430A65-2B34-37DF-6C66-0ED36F01ECE4}"/>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7" name="TextBox 6">
            <a:extLst>
              <a:ext uri="{FF2B5EF4-FFF2-40B4-BE49-F238E27FC236}">
                <a16:creationId xmlns:a16="http://schemas.microsoft.com/office/drawing/2014/main" id="{9343FCDC-C6ED-86E2-0584-518A76B76FBB}"/>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35072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 our prog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7D024B-B67F-0744-9642-B8E4718A6531}"/>
              </a:ext>
            </a:extLst>
          </p:cNvPr>
          <p:cNvSpPr/>
          <p:nvPr userDrawn="1"/>
        </p:nvSpPr>
        <p:spPr>
          <a:xfrm>
            <a:off x="793230" y="749508"/>
            <a:ext cx="10584304" cy="53215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rectangle&#10;&#10;Description automatically generated">
            <a:extLst>
              <a:ext uri="{FF2B5EF4-FFF2-40B4-BE49-F238E27FC236}">
                <a16:creationId xmlns:a16="http://schemas.microsoft.com/office/drawing/2014/main" id="{FA066755-EDF2-3D4C-948F-371205C49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233" y="967137"/>
            <a:ext cx="5610038" cy="1140632"/>
          </a:xfrm>
          <a:prstGeom prst="rect">
            <a:avLst/>
          </a:prstGeom>
        </p:spPr>
      </p:pic>
      <p:sp>
        <p:nvSpPr>
          <p:cNvPr id="2" name="TextBox 1">
            <a:extLst>
              <a:ext uri="{FF2B5EF4-FFF2-40B4-BE49-F238E27FC236}">
                <a16:creationId xmlns:a16="http://schemas.microsoft.com/office/drawing/2014/main" id="{E107518F-7CAB-4146-9F69-2047D2B5DB39}"/>
              </a:ext>
            </a:extLst>
          </p:cNvPr>
          <p:cNvSpPr txBox="1"/>
          <p:nvPr userDrawn="1"/>
        </p:nvSpPr>
        <p:spPr>
          <a:xfrm>
            <a:off x="1186069" y="999773"/>
            <a:ext cx="504007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a:solidFill>
                  <a:schemeClr val="bg1"/>
                </a:solidFill>
                <a:latin typeface="Century Gothic" panose="020B0502020202020204" pitchFamily="34" charset="0"/>
              </a:rPr>
              <a:t>Today we have:</a:t>
            </a:r>
          </a:p>
          <a:p>
            <a:endParaRPr lang="en-US"/>
          </a:p>
        </p:txBody>
      </p:sp>
      <p:pic>
        <p:nvPicPr>
          <p:cNvPr id="7" name="Graphic 6" descr="Checkbox Ticked with solid fill">
            <a:extLst>
              <a:ext uri="{FF2B5EF4-FFF2-40B4-BE49-F238E27FC236}">
                <a16:creationId xmlns:a16="http://schemas.microsoft.com/office/drawing/2014/main" id="{A694C138-5189-634B-A0CA-2530411FB1B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835" y="2041670"/>
            <a:ext cx="1381934" cy="1381934"/>
          </a:xfrm>
          <a:prstGeom prst="rect">
            <a:avLst/>
          </a:prstGeom>
        </p:spPr>
      </p:pic>
      <p:sp>
        <p:nvSpPr>
          <p:cNvPr id="8" name="TextBox 7">
            <a:extLst>
              <a:ext uri="{FF2B5EF4-FFF2-40B4-BE49-F238E27FC236}">
                <a16:creationId xmlns:a16="http://schemas.microsoft.com/office/drawing/2014/main" id="{879F21CE-730D-804D-BCD5-A901B749CB50}"/>
              </a:ext>
            </a:extLst>
          </p:cNvPr>
          <p:cNvSpPr txBox="1"/>
          <p:nvPr userDrawn="1"/>
        </p:nvSpPr>
        <p:spPr>
          <a:xfrm rot="364707">
            <a:off x="9277776" y="1140217"/>
            <a:ext cx="675250" cy="1200329"/>
          </a:xfrm>
          <a:prstGeom prst="rect">
            <a:avLst/>
          </a:prstGeom>
          <a:noFill/>
        </p:spPr>
        <p:txBody>
          <a:bodyPr wrap="square" rtlCol="0">
            <a:spAutoFit/>
          </a:bodyPr>
          <a:lstStyle/>
          <a:p>
            <a:r>
              <a:rPr lang="en-US" sz="7000">
                <a:solidFill>
                  <a:srgbClr val="F3001B"/>
                </a:solidFill>
                <a:latin typeface="Festivo LC Basic" panose="02000506000000020004" pitchFamily="2" charset="77"/>
              </a:rPr>
              <a:t>?</a:t>
            </a:r>
          </a:p>
        </p:txBody>
      </p:sp>
      <p:sp>
        <p:nvSpPr>
          <p:cNvPr id="9" name="TextBox 8">
            <a:extLst>
              <a:ext uri="{FF2B5EF4-FFF2-40B4-BE49-F238E27FC236}">
                <a16:creationId xmlns:a16="http://schemas.microsoft.com/office/drawing/2014/main" id="{4E4F193D-4270-2346-9906-B565572B216C}"/>
              </a:ext>
            </a:extLst>
          </p:cNvPr>
          <p:cNvSpPr txBox="1"/>
          <p:nvPr userDrawn="1"/>
        </p:nvSpPr>
        <p:spPr>
          <a:xfrm rot="1500000" flipH="1">
            <a:off x="9678808" y="1256888"/>
            <a:ext cx="674567"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005F85"/>
                </a:solidFill>
                <a:latin typeface="Festivo LC Basic" panose="02000506000000020004" pitchFamily="2" charset="77"/>
              </a:rPr>
              <a:t>?</a:t>
            </a:r>
          </a:p>
          <a:p>
            <a:endParaRPr lang="en-US" sz="7200">
              <a:solidFill>
                <a:srgbClr val="F3001B"/>
              </a:solidFill>
              <a:latin typeface="Festivo LC Basic" panose="02000506000000020004" pitchFamily="2" charset="77"/>
            </a:endParaRPr>
          </a:p>
        </p:txBody>
      </p:sp>
      <p:sp>
        <p:nvSpPr>
          <p:cNvPr id="10" name="Rectangle 9">
            <a:extLst>
              <a:ext uri="{FF2B5EF4-FFF2-40B4-BE49-F238E27FC236}">
                <a16:creationId xmlns:a16="http://schemas.microsoft.com/office/drawing/2014/main" id="{F09EE4A0-D5DD-3344-BF5C-51780F2AEB93}"/>
              </a:ext>
            </a:extLst>
          </p:cNvPr>
          <p:cNvSpPr/>
          <p:nvPr userDrawn="1"/>
        </p:nvSpPr>
        <p:spPr>
          <a:xfrm rot="1080000">
            <a:off x="10383062" y="1595432"/>
            <a:ext cx="1381934" cy="1107996"/>
          </a:xfrm>
          <a:prstGeom prst="rect">
            <a:avLst/>
          </a:prstGeom>
        </p:spPr>
        <p:txBody>
          <a:bodyPr wrap="square">
            <a:spAutoFit/>
          </a:bodyPr>
          <a:lstStyle/>
          <a:p>
            <a:r>
              <a:rPr lang="en-US" sz="6600">
                <a:solidFill>
                  <a:srgbClr val="FAA82C"/>
                </a:solidFill>
                <a:latin typeface="Festivo LC Basic" panose="02000506000000020004" pitchFamily="2" charset="77"/>
              </a:rPr>
              <a:t>?</a:t>
            </a:r>
          </a:p>
        </p:txBody>
      </p:sp>
      <p:sp>
        <p:nvSpPr>
          <p:cNvPr id="11" name="Content Placeholder 2">
            <a:extLst>
              <a:ext uri="{FF2B5EF4-FFF2-40B4-BE49-F238E27FC236}">
                <a16:creationId xmlns:a16="http://schemas.microsoft.com/office/drawing/2014/main" id="{6F9945C5-1DD0-064F-8D0E-1D8760C3FBDF}"/>
              </a:ext>
            </a:extLst>
          </p:cNvPr>
          <p:cNvSpPr>
            <a:spLocks noGrp="1"/>
          </p:cNvSpPr>
          <p:nvPr>
            <p:ph idx="10"/>
          </p:nvPr>
        </p:nvSpPr>
        <p:spPr>
          <a:xfrm>
            <a:off x="2169632" y="2372923"/>
            <a:ext cx="6815485" cy="781222"/>
          </a:xfrm>
        </p:spPr>
        <p:txBody>
          <a:bodyPr>
            <a:normAutofit/>
          </a:bodyPr>
          <a:lstStyle>
            <a:lvl1pPr marL="0" indent="0">
              <a:buFont typeface="Arial" panose="020B0604020202020204" pitchFamily="34" charset="0"/>
              <a:buNone/>
              <a:tabLst/>
              <a:defRPr sz="4300" b="0">
                <a:latin typeface="Century Gothic" panose="020B0502020202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endParaRPr lang="en-US"/>
          </a:p>
        </p:txBody>
      </p:sp>
    </p:spTree>
    <p:extLst>
      <p:ext uri="{BB962C8B-B14F-4D97-AF65-F5344CB8AC3E}">
        <p14:creationId xmlns:p14="http://schemas.microsoft.com/office/powerpoint/2010/main" val="266017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icons ">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hasCustomPrompt="1"/>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Add text, edit icons</a:t>
            </a:r>
          </a:p>
        </p:txBody>
      </p:sp>
      <p:pic>
        <p:nvPicPr>
          <p:cNvPr id="10" name="Picture 9" descr="Logo&#10;&#10;Description automatically generated">
            <a:extLst>
              <a:ext uri="{FF2B5EF4-FFF2-40B4-BE49-F238E27FC236}">
                <a16:creationId xmlns:a16="http://schemas.microsoft.com/office/drawing/2014/main" id="{8B2C2763-D2CA-2441-8270-5AE84B70A8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0694" y="1330515"/>
            <a:ext cx="945958" cy="636804"/>
          </a:xfrm>
          <a:prstGeom prst="rect">
            <a:avLst/>
          </a:prstGeom>
        </p:spPr>
      </p:pic>
      <p:pic>
        <p:nvPicPr>
          <p:cNvPr id="11" name="Picture 7" descr="Icon&#10;&#10;Description automatically generated">
            <a:extLst>
              <a:ext uri="{FF2B5EF4-FFF2-40B4-BE49-F238E27FC236}">
                <a16:creationId xmlns:a16="http://schemas.microsoft.com/office/drawing/2014/main" id="{893816FA-55A5-774D-B8AB-797ED56CCE84}"/>
              </a:ext>
            </a:extLst>
          </p:cNvPr>
          <p:cNvPicPr>
            <a:picLocks noChangeAspect="1"/>
          </p:cNvPicPr>
          <p:nvPr userDrawn="1"/>
        </p:nvPicPr>
        <p:blipFill>
          <a:blip r:embed="rId6"/>
          <a:stretch>
            <a:fillRect/>
          </a:stretch>
        </p:blipFill>
        <p:spPr>
          <a:xfrm>
            <a:off x="7832580" y="1004350"/>
            <a:ext cx="742168" cy="1158766"/>
          </a:xfrm>
          <a:prstGeom prst="rect">
            <a:avLst/>
          </a:prstGeom>
        </p:spPr>
      </p:pic>
      <p:pic>
        <p:nvPicPr>
          <p:cNvPr id="13" name="Picture 12" descr="Icon&#10;&#10;Description automatically generated">
            <a:extLst>
              <a:ext uri="{FF2B5EF4-FFF2-40B4-BE49-F238E27FC236}">
                <a16:creationId xmlns:a16="http://schemas.microsoft.com/office/drawing/2014/main" id="{48B72780-7452-A946-946C-F44498B6ED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7828" y="1058583"/>
            <a:ext cx="759320" cy="1050300"/>
          </a:xfrm>
          <a:prstGeom prst="rect">
            <a:avLst/>
          </a:prstGeom>
        </p:spPr>
      </p:pic>
      <p:pic>
        <p:nvPicPr>
          <p:cNvPr id="14" name="Picture 13" descr="Icon&#10;&#10;Description automatically generated">
            <a:extLst>
              <a:ext uri="{FF2B5EF4-FFF2-40B4-BE49-F238E27FC236}">
                <a16:creationId xmlns:a16="http://schemas.microsoft.com/office/drawing/2014/main" id="{D4317340-55D6-A14D-83C5-07F0381CDCE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93988" y="842540"/>
            <a:ext cx="1482386" cy="1482386"/>
          </a:xfrm>
          <a:prstGeom prst="rect">
            <a:avLst/>
          </a:prstGeom>
        </p:spPr>
      </p:pic>
    </p:spTree>
    <p:extLst>
      <p:ext uri="{BB962C8B-B14F-4D97-AF65-F5344CB8AC3E}">
        <p14:creationId xmlns:p14="http://schemas.microsoft.com/office/powerpoint/2010/main" val="21535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Imag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Click to edit Master title style</a:t>
            </a:r>
          </a:p>
        </p:txBody>
      </p:sp>
    </p:spTree>
    <p:extLst>
      <p:ext uri="{BB962C8B-B14F-4D97-AF65-F5344CB8AC3E}">
        <p14:creationId xmlns:p14="http://schemas.microsoft.com/office/powerpoint/2010/main" val="375889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3 Imag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BBA5350-4F1E-B840-88D4-CD4C118EC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F71DB78-6D69-5045-A13C-48EA6A67A4B5}"/>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VAG Rounded Std Light" panose="020F0502020204020204" pitchFamily="34" charset="0"/>
              </a:defRPr>
            </a:lvl1pPr>
            <a:lvl2pPr>
              <a:defRPr sz="2000">
                <a:latin typeface="VAG Rounded Std Light" panose="020F0502020204020204" pitchFamily="34" charset="0"/>
              </a:defRPr>
            </a:lvl2pPr>
            <a:lvl3pPr>
              <a:defRPr sz="1800">
                <a:latin typeface="VAG Rounded Std Light" panose="020F0502020204020204" pitchFamily="34" charset="0"/>
              </a:defRPr>
            </a:lvl3pPr>
            <a:lvl4pPr>
              <a:defRPr sz="1600">
                <a:latin typeface="VAG Rounded Std Light" panose="020F0502020204020204" pitchFamily="34" charset="0"/>
              </a:defRPr>
            </a:lvl4pPr>
            <a:lvl5pPr>
              <a:defRPr sz="1400">
                <a:latin typeface="VAG Rounded Std Light" panose="020F05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ogo, company name&#10;&#10;Description automatically generated">
            <a:extLst>
              <a:ext uri="{FF2B5EF4-FFF2-40B4-BE49-F238E27FC236}">
                <a16:creationId xmlns:a16="http://schemas.microsoft.com/office/drawing/2014/main" id="{42D30195-E7C3-B845-9EBC-E144418504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03843" y="5401536"/>
            <a:ext cx="1273620" cy="546283"/>
          </a:xfrm>
          <a:prstGeom prst="rect">
            <a:avLst/>
          </a:prstGeom>
        </p:spPr>
      </p:pic>
      <p:sp>
        <p:nvSpPr>
          <p:cNvPr id="7" name="TextBox 6">
            <a:extLst>
              <a:ext uri="{FF2B5EF4-FFF2-40B4-BE49-F238E27FC236}">
                <a16:creationId xmlns:a16="http://schemas.microsoft.com/office/drawing/2014/main" id="{A2ACA63B-FFED-5A4E-BA77-3B9858FA24CE}"/>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8" name="TextBox 7">
            <a:extLst>
              <a:ext uri="{FF2B5EF4-FFF2-40B4-BE49-F238E27FC236}">
                <a16:creationId xmlns:a16="http://schemas.microsoft.com/office/drawing/2014/main" id="{38A709A7-3420-F94A-BF8F-406442FA1172}"/>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
        <p:nvSpPr>
          <p:cNvPr id="12" name="Picture Placeholder 10">
            <a:extLst>
              <a:ext uri="{FF2B5EF4-FFF2-40B4-BE49-F238E27FC236}">
                <a16:creationId xmlns:a16="http://schemas.microsoft.com/office/drawing/2014/main" id="{1EA2F5A0-AC4D-1244-B58B-952F3317F085}"/>
              </a:ext>
            </a:extLst>
          </p:cNvPr>
          <p:cNvSpPr>
            <a:spLocks noGrp="1"/>
          </p:cNvSpPr>
          <p:nvPr>
            <p:ph type="pic" sz="quarter" idx="12" hasCustomPrompt="1"/>
          </p:nvPr>
        </p:nvSpPr>
        <p:spPr>
          <a:xfrm>
            <a:off x="1014537" y="2414785"/>
            <a:ext cx="4696715" cy="2849414"/>
          </a:xfrm>
        </p:spPr>
        <p:txBody>
          <a:bodyPr>
            <a:normAutofit/>
          </a:bodyPr>
          <a:lstStyle>
            <a:lvl1pPr marL="0" indent="0">
              <a:buNone/>
              <a:defRPr sz="2000"/>
            </a:lvl1pPr>
          </a:lstStyle>
          <a:p>
            <a:r>
              <a:rPr lang="en-US"/>
              <a:t>Click to insert image</a:t>
            </a:r>
          </a:p>
        </p:txBody>
      </p:sp>
      <p:sp>
        <p:nvSpPr>
          <p:cNvPr id="15" name="Text Placeholder 14">
            <a:extLst>
              <a:ext uri="{FF2B5EF4-FFF2-40B4-BE49-F238E27FC236}">
                <a16:creationId xmlns:a16="http://schemas.microsoft.com/office/drawing/2014/main" id="{14D6ACF3-1869-584B-8F99-00B903257D0C}"/>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vl1pPr>
          </a:lstStyle>
          <a:p>
            <a:pPr lvl="0"/>
            <a:r>
              <a:rPr lang="en-US"/>
              <a:t>Click to edit image description</a:t>
            </a:r>
          </a:p>
        </p:txBody>
      </p:sp>
      <p:sp>
        <p:nvSpPr>
          <p:cNvPr id="16" name="Title 1">
            <a:extLst>
              <a:ext uri="{FF2B5EF4-FFF2-40B4-BE49-F238E27FC236}">
                <a16:creationId xmlns:a16="http://schemas.microsoft.com/office/drawing/2014/main" id="{3F63A336-5CF4-2543-8A0E-282702DBD875}"/>
              </a:ext>
            </a:extLst>
          </p:cNvPr>
          <p:cNvSpPr>
            <a:spLocks noGrp="1"/>
          </p:cNvSpPr>
          <p:nvPr>
            <p:ph type="title" hasCustomPrompt="1"/>
          </p:nvPr>
        </p:nvSpPr>
        <p:spPr>
          <a:xfrm>
            <a:off x="1014535" y="920952"/>
            <a:ext cx="10162927"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Festivo LC Basic" panose="02000506000000020004" pitchFamily="50" charset="0"/>
                <a:ea typeface="+mj-ea"/>
                <a:cs typeface="+mj-cs"/>
              </a:defRPr>
            </a:lvl1pPr>
          </a:lstStyle>
          <a:p>
            <a:r>
              <a:rPr lang="en-US"/>
              <a:t>Add text, edit icon</a:t>
            </a:r>
          </a:p>
        </p:txBody>
      </p:sp>
      <p:pic>
        <p:nvPicPr>
          <p:cNvPr id="10" name="Picture 9" descr="Logo&#10;&#10;Description automatically generated">
            <a:extLst>
              <a:ext uri="{FF2B5EF4-FFF2-40B4-BE49-F238E27FC236}">
                <a16:creationId xmlns:a16="http://schemas.microsoft.com/office/drawing/2014/main" id="{5E93D8F0-D317-2848-AEA5-62038E21B7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0694" y="1330515"/>
            <a:ext cx="945958" cy="636804"/>
          </a:xfrm>
          <a:prstGeom prst="rect">
            <a:avLst/>
          </a:prstGeom>
        </p:spPr>
      </p:pic>
      <p:pic>
        <p:nvPicPr>
          <p:cNvPr id="11" name="Picture 7" descr="Icon&#10;&#10;Description automatically generated">
            <a:extLst>
              <a:ext uri="{FF2B5EF4-FFF2-40B4-BE49-F238E27FC236}">
                <a16:creationId xmlns:a16="http://schemas.microsoft.com/office/drawing/2014/main" id="{4B24788E-2E68-5B45-A74A-9FD105158F36}"/>
              </a:ext>
            </a:extLst>
          </p:cNvPr>
          <p:cNvPicPr>
            <a:picLocks noChangeAspect="1"/>
          </p:cNvPicPr>
          <p:nvPr userDrawn="1"/>
        </p:nvPicPr>
        <p:blipFill>
          <a:blip r:embed="rId6"/>
          <a:stretch>
            <a:fillRect/>
          </a:stretch>
        </p:blipFill>
        <p:spPr>
          <a:xfrm>
            <a:off x="7832580" y="1004350"/>
            <a:ext cx="742168" cy="1158766"/>
          </a:xfrm>
          <a:prstGeom prst="rect">
            <a:avLst/>
          </a:prstGeom>
        </p:spPr>
      </p:pic>
      <p:pic>
        <p:nvPicPr>
          <p:cNvPr id="13" name="Picture 12" descr="Icon&#10;&#10;Description automatically generated">
            <a:extLst>
              <a:ext uri="{FF2B5EF4-FFF2-40B4-BE49-F238E27FC236}">
                <a16:creationId xmlns:a16="http://schemas.microsoft.com/office/drawing/2014/main" id="{8F4E1DA9-DD8D-D542-A34D-22AAA2F6C14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7828" y="1058583"/>
            <a:ext cx="759320" cy="1050300"/>
          </a:xfrm>
          <a:prstGeom prst="rect">
            <a:avLst/>
          </a:prstGeom>
        </p:spPr>
      </p:pic>
      <p:pic>
        <p:nvPicPr>
          <p:cNvPr id="14" name="Picture 13" descr="Icon&#10;&#10;Description automatically generated">
            <a:extLst>
              <a:ext uri="{FF2B5EF4-FFF2-40B4-BE49-F238E27FC236}">
                <a16:creationId xmlns:a16="http://schemas.microsoft.com/office/drawing/2014/main" id="{5A72D2D7-8732-E14F-BECB-B3FA4488204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93988" y="842540"/>
            <a:ext cx="1482386" cy="1482386"/>
          </a:xfrm>
          <a:prstGeom prst="rect">
            <a:avLst/>
          </a:prstGeom>
        </p:spPr>
      </p:pic>
    </p:spTree>
    <p:extLst>
      <p:ext uri="{BB962C8B-B14F-4D97-AF65-F5344CB8AC3E}">
        <p14:creationId xmlns:p14="http://schemas.microsoft.com/office/powerpoint/2010/main" val="314791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Video">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7AE31165-1F8C-754D-89ED-15E7803DB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97638235-F3DA-1141-86F2-D3FBC311257D}"/>
              </a:ext>
            </a:extLst>
          </p:cNvPr>
          <p:cNvSpPr>
            <a:spLocks noGrp="1"/>
          </p:cNvSpPr>
          <p:nvPr>
            <p:ph idx="10"/>
          </p:nvPr>
        </p:nvSpPr>
        <p:spPr>
          <a:xfrm>
            <a:off x="5891134" y="2414785"/>
            <a:ext cx="5286329" cy="3404649"/>
          </a:xfrm>
        </p:spPr>
        <p:txBody>
          <a:bodyPr/>
          <a:lstStyle>
            <a:lvl1pPr marL="457200" indent="-457200">
              <a:buFontTx/>
              <a:buBlip>
                <a:blip r:embed="rId3"/>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B768CE7-15F6-934B-A346-EE7B1F57A6DA}"/>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8" name="TextBox 7">
            <a:extLst>
              <a:ext uri="{FF2B5EF4-FFF2-40B4-BE49-F238E27FC236}">
                <a16:creationId xmlns:a16="http://schemas.microsoft.com/office/drawing/2014/main" id="{210322D3-A95B-024E-A6B4-DADE423FAFB2}"/>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
        <p:nvSpPr>
          <p:cNvPr id="10" name="Text Placeholder 14">
            <a:extLst>
              <a:ext uri="{FF2B5EF4-FFF2-40B4-BE49-F238E27FC236}">
                <a16:creationId xmlns:a16="http://schemas.microsoft.com/office/drawing/2014/main" id="{8173D45A-8B9B-5045-86AF-7B47D24EA1C7}"/>
              </a:ext>
            </a:extLst>
          </p:cNvPr>
          <p:cNvSpPr>
            <a:spLocks noGrp="1"/>
          </p:cNvSpPr>
          <p:nvPr>
            <p:ph type="body" sz="quarter" idx="13" hasCustomPrompt="1"/>
          </p:nvPr>
        </p:nvSpPr>
        <p:spPr>
          <a:xfrm>
            <a:off x="1014536" y="5401537"/>
            <a:ext cx="4696715" cy="535512"/>
          </a:xfrm>
        </p:spPr>
        <p:txBody>
          <a:bodyPr>
            <a:normAutofit/>
          </a:bodyPr>
          <a:lstStyle>
            <a:lvl1pPr marL="0" indent="0" algn="ctr">
              <a:buNone/>
              <a:defRPr sz="1600">
                <a:latin typeface="Century Gothic" panose="020B0502020202020204" pitchFamily="34" charset="0"/>
              </a:defRPr>
            </a:lvl1pPr>
          </a:lstStyle>
          <a:p>
            <a:pPr lvl="0"/>
            <a:r>
              <a:rPr lang="en-US"/>
              <a:t>Click to edit media description</a:t>
            </a:r>
          </a:p>
        </p:txBody>
      </p:sp>
      <p:sp>
        <p:nvSpPr>
          <p:cNvPr id="12" name="Media Placeholder 11">
            <a:extLst>
              <a:ext uri="{FF2B5EF4-FFF2-40B4-BE49-F238E27FC236}">
                <a16:creationId xmlns:a16="http://schemas.microsoft.com/office/drawing/2014/main" id="{36BAC5FF-9460-EF4F-8273-68327C2FBFF9}"/>
              </a:ext>
            </a:extLst>
          </p:cNvPr>
          <p:cNvSpPr>
            <a:spLocks noGrp="1"/>
          </p:cNvSpPr>
          <p:nvPr>
            <p:ph type="media" sz="quarter" idx="14" hasCustomPrompt="1"/>
          </p:nvPr>
        </p:nvSpPr>
        <p:spPr>
          <a:xfrm>
            <a:off x="1013839" y="2414785"/>
            <a:ext cx="4697412" cy="2862262"/>
          </a:xfrm>
        </p:spPr>
        <p:txBody>
          <a:bodyPr>
            <a:normAutofit/>
          </a:bodyPr>
          <a:lstStyle>
            <a:lvl1pPr marL="0" indent="0">
              <a:buNone/>
              <a:defRPr sz="2000">
                <a:latin typeface="Century Gothic" panose="020B0502020202020204" pitchFamily="34" charset="0"/>
              </a:defRPr>
            </a:lvl1pPr>
          </a:lstStyle>
          <a:p>
            <a:r>
              <a:rPr lang="en-US"/>
              <a:t>Click to insert media</a:t>
            </a:r>
          </a:p>
        </p:txBody>
      </p:sp>
      <p:sp>
        <p:nvSpPr>
          <p:cNvPr id="13" name="Title 1">
            <a:extLst>
              <a:ext uri="{FF2B5EF4-FFF2-40B4-BE49-F238E27FC236}">
                <a16:creationId xmlns:a16="http://schemas.microsoft.com/office/drawing/2014/main" id="{CCF2987D-3165-964E-8031-4931F0FF5651}"/>
              </a:ext>
            </a:extLst>
          </p:cNvPr>
          <p:cNvSpPr>
            <a:spLocks noGrp="1"/>
          </p:cNvSpPr>
          <p:nvPr>
            <p:ph type="title"/>
          </p:nvPr>
        </p:nvSpPr>
        <p:spPr>
          <a:xfrm>
            <a:off x="1013839" y="920952"/>
            <a:ext cx="10163624"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412440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B40E5F7-1CF4-4C87-B08B-A95B6C42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B864F5-ED55-4666-B1B2-CEF355BAC273}"/>
              </a:ext>
            </a:extLst>
          </p:cNvPr>
          <p:cNvSpPr>
            <a:spLocks noGrp="1"/>
          </p:cNvSpPr>
          <p:nvPr>
            <p:ph type="title"/>
          </p:nvPr>
        </p:nvSpPr>
        <p:spPr>
          <a:xfrm>
            <a:off x="1195298" y="920952"/>
            <a:ext cx="9749786" cy="1325563"/>
          </a:xfrm>
        </p:spPr>
        <p:txBody>
          <a:bodyPr>
            <a:normAutofit/>
          </a:bodyPr>
          <a:lstStyle>
            <a:lvl1pPr marL="0" algn="l" defTabSz="914400" rtl="0" eaLnBrk="1" latinLnBrk="0" hangingPunct="1">
              <a:lnSpc>
                <a:spcPct val="90000"/>
              </a:lnSpc>
              <a:spcBef>
                <a:spcPct val="0"/>
              </a:spcBef>
              <a:buNone/>
              <a:defRPr lang="en-US" sz="4800" kern="1200" dirty="0">
                <a:solidFill>
                  <a:srgbClr val="FFFFFF"/>
                </a:solidFill>
                <a:latin typeface="Century Gothic" panose="020B0502020202020204" pitchFamily="34" charset="0"/>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9DA25D3B-7B51-4360-B284-9C289DED8474}"/>
              </a:ext>
            </a:extLst>
          </p:cNvPr>
          <p:cNvSpPr>
            <a:spLocks noGrp="1"/>
          </p:cNvSpPr>
          <p:nvPr>
            <p:ph idx="1"/>
          </p:nvPr>
        </p:nvSpPr>
        <p:spPr>
          <a:xfrm>
            <a:off x="1212504" y="2533338"/>
            <a:ext cx="9749786" cy="3404649"/>
          </a:xfrm>
        </p:spPr>
        <p:txBody>
          <a:bodyPr/>
          <a:lstStyle>
            <a:lvl1pPr marL="457200" indent="-457200">
              <a:buFontTx/>
              <a:buBlip>
                <a:blip r:embed="rId3"/>
              </a:buBlip>
              <a:tabLst/>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076C5155-52A5-9F4E-8B89-E4DE730D36F9}"/>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Century Gothic" panose="020B0502020202020204" pitchFamily="34" charset="0"/>
              </a:rPr>
              <a:t>© Sing Up</a:t>
            </a:r>
          </a:p>
        </p:txBody>
      </p:sp>
      <p:sp>
        <p:nvSpPr>
          <p:cNvPr id="12" name="TextBox 11">
            <a:extLst>
              <a:ext uri="{FF2B5EF4-FFF2-40B4-BE49-F238E27FC236}">
                <a16:creationId xmlns:a16="http://schemas.microsoft.com/office/drawing/2014/main" id="{990277BE-7C62-0A44-8DC2-FB1492F861A9}"/>
              </a:ext>
            </a:extLst>
          </p:cNvPr>
          <p:cNvSpPr txBox="1"/>
          <p:nvPr userDrawn="1"/>
        </p:nvSpPr>
        <p:spPr>
          <a:xfrm>
            <a:off x="8610600" y="6409829"/>
            <a:ext cx="2743200" cy="307777"/>
          </a:xfrm>
          <a:prstGeom prst="rect">
            <a:avLst/>
          </a:prstGeom>
          <a:noFill/>
        </p:spPr>
        <p:txBody>
          <a:bodyPr wrap="square" rtlCol="0">
            <a:spAutoFit/>
          </a:bodyPr>
          <a:lstStyle/>
          <a:p>
            <a:pPr algn="r"/>
            <a:r>
              <a:rPr lang="en-US" sz="1400">
                <a:solidFill>
                  <a:schemeClr val="tx1">
                    <a:lumMod val="50000"/>
                    <a:lumOff val="50000"/>
                  </a:schemeClr>
                </a:solidFill>
                <a:latin typeface="Century Gothic" panose="020B0502020202020204" pitchFamily="34" charset="0"/>
              </a:rPr>
              <a:t>www.singup.org     </a:t>
            </a:r>
            <a:fld id="{909BFF72-46F0-2E4F-9EEC-18544991CDB8}" type="slidenum">
              <a:rPr lang="en-US" sz="1400" smtClean="0">
                <a:solidFill>
                  <a:schemeClr val="tx1">
                    <a:lumMod val="50000"/>
                    <a:lumOff val="50000"/>
                  </a:schemeClr>
                </a:solidFill>
                <a:latin typeface="Century Gothic" panose="020B0502020202020204" pitchFamily="34" charset="0"/>
              </a:rPr>
              <a:t>‹#›</a:t>
            </a:fld>
            <a:endParaRPr lang="en-US" sz="140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76584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6C97A-2252-4A6B-BF01-07965F9F4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0C10D6-38B1-48B0-BE86-5E0875118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3306AAA6-61D1-864E-A90F-01BA4E8631B7}"/>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1" name="TextBox 10">
            <a:extLst>
              <a:ext uri="{FF2B5EF4-FFF2-40B4-BE49-F238E27FC236}">
                <a16:creationId xmlns:a16="http://schemas.microsoft.com/office/drawing/2014/main" id="{24B079A4-E4C9-F14C-9A3D-38E355DF7848}"/>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Tree>
    <p:extLst>
      <p:ext uri="{BB962C8B-B14F-4D97-AF65-F5344CB8AC3E}">
        <p14:creationId xmlns:p14="http://schemas.microsoft.com/office/powerpoint/2010/main" val="88137695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0" r:id="rId4"/>
    <p:sldLayoutId id="2147483659" r:id="rId5"/>
    <p:sldLayoutId id="2147483657" r:id="rId6"/>
    <p:sldLayoutId id="2147483664" r:id="rId7"/>
    <p:sldLayoutId id="2147483658" r:id="rId8"/>
    <p:sldLayoutId id="2147483650" r:id="rId9"/>
    <p:sldLayoutId id="2147483651" r:id="rId10"/>
    <p:sldLayoutId id="2147483663" r:id="rId11"/>
    <p:sldLayoutId id="2147483652" r:id="rId12"/>
    <p:sldLayoutId id="2147483653" r:id="rId13"/>
    <p:sldLayoutId id="2147483654" r:id="rId14"/>
    <p:sldLayoutId id="2147483656" r:id="rId15"/>
    <p:sldLayoutId id="2147483655" r:id="rId16"/>
    <p:sldLayoutId id="2147483665" r:id="rId17"/>
  </p:sldLayoutIdLst>
  <p:hf sldNum="0" hdr="0" ftr="0" dt="0"/>
  <p:txStyles>
    <p:titleStyle>
      <a:lvl1pPr algn="l" defTabSz="914400" rtl="0" eaLnBrk="1" latinLnBrk="0" hangingPunct="1">
        <a:lnSpc>
          <a:spcPct val="90000"/>
        </a:lnSpc>
        <a:spcBef>
          <a:spcPct val="0"/>
        </a:spcBef>
        <a:buNone/>
        <a:defRPr sz="4800" b="0" i="0" kern="1200">
          <a:solidFill>
            <a:schemeClr val="tx1"/>
          </a:solidFill>
          <a:latin typeface="Festivo LC Basic" panose="02000506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6C97A-2252-4A6B-BF01-07965F9F4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0C10D6-38B1-48B0-BE86-5E0875118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3306AAA6-61D1-864E-A90F-01BA4E8631B7}"/>
              </a:ext>
            </a:extLst>
          </p:cNvPr>
          <p:cNvSpPr txBox="1"/>
          <p:nvPr userDrawn="1"/>
        </p:nvSpPr>
        <p:spPr>
          <a:xfrm>
            <a:off x="838200" y="6395290"/>
            <a:ext cx="2743200" cy="307777"/>
          </a:xfrm>
          <a:prstGeom prst="rect">
            <a:avLst/>
          </a:prstGeom>
          <a:noFill/>
        </p:spPr>
        <p:txBody>
          <a:bodyPr wrap="square" rtlCol="0">
            <a:spAutoFit/>
          </a:bodyPr>
          <a:lstStyle/>
          <a:p>
            <a:r>
              <a:rPr lang="en-US" sz="1400">
                <a:solidFill>
                  <a:schemeClr val="tx1">
                    <a:lumMod val="50000"/>
                    <a:lumOff val="50000"/>
                  </a:schemeClr>
                </a:solidFill>
                <a:latin typeface="VAG Rounded Std Light" panose="020F0502020204020204" pitchFamily="34" charset="0"/>
              </a:rPr>
              <a:t>© Sing Up</a:t>
            </a:r>
          </a:p>
        </p:txBody>
      </p:sp>
      <p:sp>
        <p:nvSpPr>
          <p:cNvPr id="11" name="TextBox 10">
            <a:extLst>
              <a:ext uri="{FF2B5EF4-FFF2-40B4-BE49-F238E27FC236}">
                <a16:creationId xmlns:a16="http://schemas.microsoft.com/office/drawing/2014/main" id="{24B079A4-E4C9-F14C-9A3D-38E355DF7848}"/>
              </a:ext>
            </a:extLst>
          </p:cNvPr>
          <p:cNvSpPr txBox="1"/>
          <p:nvPr userDrawn="1"/>
        </p:nvSpPr>
        <p:spPr>
          <a:xfrm>
            <a:off x="8610600" y="6409829"/>
            <a:ext cx="2743200" cy="307777"/>
          </a:xfrm>
          <a:prstGeom prst="rect">
            <a:avLst/>
          </a:prstGeom>
          <a:noFill/>
        </p:spPr>
        <p:txBody>
          <a:bodyPr wrap="square" rtlCol="0">
            <a:spAutoFit/>
          </a:bodyPr>
          <a:lstStyle/>
          <a:p>
            <a:pPr algn="r"/>
            <a:fld id="{909BFF72-46F0-2E4F-9EEC-18544991CDB8}" type="slidenum">
              <a:rPr lang="en-US" sz="1400" smtClean="0">
                <a:solidFill>
                  <a:schemeClr val="tx1">
                    <a:lumMod val="50000"/>
                    <a:lumOff val="50000"/>
                  </a:schemeClr>
                </a:solidFill>
                <a:latin typeface="VAG Rounded Std Light" panose="020F0502020204020204" pitchFamily="34" charset="0"/>
              </a:rPr>
              <a:t>‹#›</a:t>
            </a:fld>
            <a:endParaRPr lang="en-US" sz="1400">
              <a:solidFill>
                <a:schemeClr val="tx1">
                  <a:lumMod val="50000"/>
                  <a:lumOff val="50000"/>
                </a:schemeClr>
              </a:solidFill>
              <a:latin typeface="VAG Rounded Std Light" panose="020F0502020204020204" pitchFamily="34" charset="0"/>
            </a:endParaRPr>
          </a:p>
        </p:txBody>
      </p:sp>
    </p:spTree>
    <p:extLst>
      <p:ext uri="{BB962C8B-B14F-4D97-AF65-F5344CB8AC3E}">
        <p14:creationId xmlns:p14="http://schemas.microsoft.com/office/powerpoint/2010/main" val="38199842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lvl1pPr algn="l" defTabSz="914400" rtl="0" eaLnBrk="1" latinLnBrk="0" hangingPunct="1">
        <a:lnSpc>
          <a:spcPct val="90000"/>
        </a:lnSpc>
        <a:spcBef>
          <a:spcPct val="0"/>
        </a:spcBef>
        <a:buNone/>
        <a:defRPr sz="4800" b="0" i="0" kern="1200">
          <a:solidFill>
            <a:schemeClr val="tx1"/>
          </a:solidFill>
          <a:latin typeface="Festivo LC Basic" panose="02000506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https://www.youtube.com/embed/Wea_zXuLcP0?feature=oembed" TargetMode="External"/><Relationship Id="rId5" Type="http://schemas.openxmlformats.org/officeDocument/2006/relationships/image" Target="../media/image4.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microsoft.com/office/2007/relationships/media" Target="../media/media2.mp3"/><Relationship Id="rId7"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32.png"/><Relationship Id="rId4" Type="http://schemas.openxmlformats.org/officeDocument/2006/relationships/audio" Target="../media/media2.mp3"/><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40.png"/><Relationship Id="rId3" Type="http://schemas.openxmlformats.org/officeDocument/2006/relationships/customXml" Target="../ink/ink10.xml"/><Relationship Id="rId7" Type="http://schemas.openxmlformats.org/officeDocument/2006/relationships/image" Target="../media/image26.png"/><Relationship Id="rId12" Type="http://schemas.openxmlformats.org/officeDocument/2006/relationships/customXml" Target="../ink/ink12.xml"/><Relationship Id="rId2" Type="http://schemas.openxmlformats.org/officeDocument/2006/relationships/notesSlide" Target="../notesSlides/notesSlide19.xml"/><Relationship Id="rId16"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hyperlink" Target="https://www.singup.org/song-bank/song/740-do-your-dooty/" TargetMode="External"/><Relationship Id="rId11" Type="http://schemas.openxmlformats.org/officeDocument/2006/relationships/image" Target="../media/image39.png"/><Relationship Id="rId5" Type="http://schemas.openxmlformats.org/officeDocument/2006/relationships/image" Target="../media/image38.png"/><Relationship Id="rId15" Type="http://schemas.openxmlformats.org/officeDocument/2006/relationships/image" Target="../media/image41.png"/><Relationship Id="rId10" Type="http://schemas.openxmlformats.org/officeDocument/2006/relationships/customXml" Target="../ink/ink11.xml"/><Relationship Id="rId4" Type="http://schemas.openxmlformats.org/officeDocument/2006/relationships/image" Target="../media/image37.png"/><Relationship Id="rId9" Type="http://schemas.openxmlformats.org/officeDocument/2006/relationships/image" Target="../media/image17.png"/><Relationship Id="rId14" Type="http://schemas.openxmlformats.org/officeDocument/2006/relationships/customXml" Target="../ink/ink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ideo" Target="https://www.youtube.com/embed/jyRZjIsiK1M?feature=oembed" TargetMode="External"/><Relationship Id="rId5" Type="http://schemas.openxmlformats.org/officeDocument/2006/relationships/image" Target="../media/image28.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video" Target="https://www.youtube.com/embed/yBt-eXuog3k?feature=oembed" TargetMode="External"/><Relationship Id="rId5" Type="http://schemas.openxmlformats.org/officeDocument/2006/relationships/image" Target="../media/image4.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video" Target="https://www.youtube.com/embed/ppJQKfqhFfE?feature=oembed" TargetMode="External"/><Relationship Id="rId5" Type="http://schemas.openxmlformats.org/officeDocument/2006/relationships/image" Target="../media/image29.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ustomXml" Target="../ink/ink14.xml"/><Relationship Id="rId7" Type="http://schemas.openxmlformats.org/officeDocument/2006/relationships/hyperlink" Target="https://www.singup.org/song-bank/song/740-do-your-dooty/"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42.png"/><Relationship Id="rId10"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video" Target="https://www.youtube.com/embed/jyRZjIsiK1M?feature=oembed" TargetMode="External"/><Relationship Id="rId5" Type="http://schemas.openxmlformats.org/officeDocument/2006/relationships/image" Target="../media/image28.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video" Target="https://www.youtube.com/embed/yBt-eXuog3k?feature=oembed" TargetMode="External"/><Relationship Id="rId5" Type="http://schemas.openxmlformats.org/officeDocument/2006/relationships/image" Target="../media/image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ideo" Target="https://www.youtube.com/embed/aXgSHL7efKg?feature=oembed" TargetMode="External"/><Relationship Id="rId5" Type="http://schemas.openxmlformats.org/officeDocument/2006/relationships/image" Target="../media/image4.pn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ideo" Target="https://www.youtube.com/embed/yBt-eXuog3k?feature=oembed" TargetMode="External"/><Relationship Id="rId5" Type="http://schemas.openxmlformats.org/officeDocument/2006/relationships/image" Target="../media/image43.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36.sv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video" Target="https://www.youtube.com/embed/_QkGAaYtXA0?feature=oembed" TargetMode="Externa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2.png"/><Relationship Id="rId18" Type="http://schemas.openxmlformats.org/officeDocument/2006/relationships/image" Target="../media/image24.png"/><Relationship Id="rId3" Type="http://schemas.openxmlformats.org/officeDocument/2006/relationships/image" Target="../media/image17.png"/><Relationship Id="rId21" Type="http://schemas.openxmlformats.org/officeDocument/2006/relationships/hyperlink" Target="https://www.singup.org/song-bank/song/740-do-your-dooty/" TargetMode="External"/><Relationship Id="rId7" Type="http://schemas.openxmlformats.org/officeDocument/2006/relationships/image" Target="../media/image19.png"/><Relationship Id="rId12" Type="http://schemas.openxmlformats.org/officeDocument/2006/relationships/customXml" Target="../ink/ink5.xml"/><Relationship Id="rId17" Type="http://schemas.openxmlformats.org/officeDocument/2006/relationships/customXml" Target="../ink/ink8.xml"/><Relationship Id="rId2" Type="http://schemas.openxmlformats.org/officeDocument/2006/relationships/notesSlide" Target="../notesSlides/notesSlide5.xml"/><Relationship Id="rId16" Type="http://schemas.openxmlformats.org/officeDocument/2006/relationships/customXml" Target="../ink/ink7.xml"/><Relationship Id="rId20"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customXml" Target="../ink/ink2.xm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svg"/><Relationship Id="rId10" Type="http://schemas.openxmlformats.org/officeDocument/2006/relationships/customXml" Target="../ink/ink4.xml"/><Relationship Id="rId19" Type="http://schemas.openxmlformats.org/officeDocument/2006/relationships/customXml" Target="../ink/ink9.xml"/><Relationship Id="rId4" Type="http://schemas.openxmlformats.org/officeDocument/2006/relationships/customXml" Target="../ink/ink1.xml"/><Relationship Id="rId9" Type="http://schemas.openxmlformats.org/officeDocument/2006/relationships/image" Target="../media/image20.png"/><Relationship Id="rId14" Type="http://schemas.openxmlformats.org/officeDocument/2006/relationships/customXml" Target="../ink/ink6.xml"/><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jyRZjIsiK1M?feature=oembed" TargetMode="External"/><Relationship Id="rId5" Type="http://schemas.openxmlformats.org/officeDocument/2006/relationships/image" Target="../media/image4.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ppJQKfqhFfE?feature=oembed" TargetMode="Externa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www.youtube.com/embed/ppJQKfqhFfE?feature=oembed" TargetMode="External"/><Relationship Id="rId5" Type="http://schemas.openxmlformats.org/officeDocument/2006/relationships/image" Target="../media/image2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ideo" Target="https://www.youtube.com/embed/ppJQKfqhFfE?feature=oembed" TargetMode="External"/><Relationship Id="rId5" Type="http://schemas.openxmlformats.org/officeDocument/2006/relationships/image" Target="../media/image2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077B-C2AA-4BF6-92E0-6131275CADCB}"/>
              </a:ext>
            </a:extLst>
          </p:cNvPr>
          <p:cNvSpPr>
            <a:spLocks noGrp="1"/>
          </p:cNvSpPr>
          <p:nvPr>
            <p:ph type="ctrTitle"/>
          </p:nvPr>
        </p:nvSpPr>
        <p:spPr/>
        <p:txBody>
          <a:bodyPr>
            <a:normAutofit/>
          </a:bodyPr>
          <a:lstStyle/>
          <a:p>
            <a:r>
              <a:rPr lang="en-GB" b="1" i="0" dirty="0"/>
              <a:t>Building a groove</a:t>
            </a:r>
          </a:p>
        </p:txBody>
      </p:sp>
      <p:sp>
        <p:nvSpPr>
          <p:cNvPr id="3" name="Subtitle 2">
            <a:extLst>
              <a:ext uri="{FF2B5EF4-FFF2-40B4-BE49-F238E27FC236}">
                <a16:creationId xmlns:a16="http://schemas.microsoft.com/office/drawing/2014/main" id="{A7531D96-EB46-4D16-A5AA-F4F13AFA4BDE}"/>
              </a:ext>
            </a:extLst>
          </p:cNvPr>
          <p:cNvSpPr>
            <a:spLocks noGrp="1"/>
          </p:cNvSpPr>
          <p:nvPr>
            <p:ph type="subTitle" idx="1"/>
          </p:nvPr>
        </p:nvSpPr>
        <p:spPr/>
        <p:txBody>
          <a:bodyPr vert="horz" lIns="91440" tIns="45720" rIns="91440" bIns="45720" rtlCol="0" anchor="t">
            <a:normAutofit/>
          </a:bodyPr>
          <a:lstStyle/>
          <a:p>
            <a:r>
              <a:rPr lang="en-GB" dirty="0">
                <a:latin typeface="Century Gothic" panose="020B0502020202020204" pitchFamily="34" charset="0"/>
              </a:rPr>
              <a:t>Year 5</a:t>
            </a:r>
          </a:p>
        </p:txBody>
      </p:sp>
      <p:pic>
        <p:nvPicPr>
          <p:cNvPr id="1026" name="Picture 2">
            <a:extLst>
              <a:ext uri="{FF2B5EF4-FFF2-40B4-BE49-F238E27FC236}">
                <a16:creationId xmlns:a16="http://schemas.microsoft.com/office/drawing/2014/main" id="{29BB4ABE-F292-9A2E-FD6B-45BC55119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871" y="1835934"/>
            <a:ext cx="4071376" cy="37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3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00149" y="819352"/>
            <a:ext cx="10888270" cy="1325563"/>
          </a:xfrm>
        </p:spPr>
        <p:txBody>
          <a:bodyPr>
            <a:normAutofit fontScale="90000"/>
          </a:bodyPr>
          <a:lstStyle/>
          <a:p>
            <a:r>
              <a:rPr lang="en-GB" b="1" dirty="0">
                <a:latin typeface="Century Gothic" panose="020B0502020202020204" pitchFamily="34" charset="0"/>
              </a:rPr>
              <a:t>About the composer – Herbie Hancock</a:t>
            </a:r>
            <a:endParaRPr lang="en-GB" b="1" i="1" dirty="0">
              <a:latin typeface="Century Gothic" panose="020B0502020202020204" pitchFamily="34" charset="0"/>
            </a:endParaRPr>
          </a:p>
        </p:txBody>
      </p:sp>
      <p:pic>
        <p:nvPicPr>
          <p:cNvPr id="2050" name="Picture 2">
            <a:extLst>
              <a:ext uri="{FF2B5EF4-FFF2-40B4-BE49-F238E27FC236}">
                <a16:creationId xmlns:a16="http://schemas.microsoft.com/office/drawing/2014/main" id="{FAA63193-188E-AD84-D899-6FBDFECDEC4C}"/>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1038348" y="2460465"/>
            <a:ext cx="3412122" cy="341212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6501DE9-1A45-32D1-1362-7D14B1BF0151}"/>
              </a:ext>
            </a:extLst>
          </p:cNvPr>
          <p:cNvSpPr txBox="1">
            <a:spLocks/>
          </p:cNvSpPr>
          <p:nvPr/>
        </p:nvSpPr>
        <p:spPr>
          <a:xfrm>
            <a:off x="4691270" y="2926945"/>
            <a:ext cx="6462382" cy="3373501"/>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4"/>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3A8B8E"/>
                </a:solidFill>
              </a:rPr>
              <a:t>Herbie Hancock is an American jazz pianist, bandleader, and composer.</a:t>
            </a:r>
          </a:p>
          <a:p>
            <a:r>
              <a:rPr lang="en-GB" b="1" dirty="0">
                <a:solidFill>
                  <a:srgbClr val="3A8B8E"/>
                </a:solidFill>
              </a:rPr>
              <a:t>He was born in Chicago, Illinois in 1940.</a:t>
            </a:r>
          </a:p>
          <a:p>
            <a:r>
              <a:rPr lang="en-GB" b="1" dirty="0">
                <a:solidFill>
                  <a:srgbClr val="3A8B8E"/>
                </a:solidFill>
              </a:rPr>
              <a:t>He is an icon of jazz and groove music.</a:t>
            </a:r>
          </a:p>
          <a:p>
            <a:r>
              <a:rPr lang="en-GB" b="1" dirty="0">
                <a:solidFill>
                  <a:srgbClr val="3A8B8E"/>
                </a:solidFill>
              </a:rPr>
              <a:t>He was just 22 years old when he wrote </a:t>
            </a:r>
            <a:r>
              <a:rPr lang="en-GB" b="1" i="1" dirty="0">
                <a:solidFill>
                  <a:srgbClr val="3A8B8E"/>
                </a:solidFill>
              </a:rPr>
              <a:t>Watermelon man</a:t>
            </a:r>
            <a:r>
              <a:rPr lang="en-GB" b="1" dirty="0">
                <a:solidFill>
                  <a:srgbClr val="3A8B8E"/>
                </a:solidFill>
              </a:rPr>
              <a:t>.</a:t>
            </a:r>
          </a:p>
        </p:txBody>
      </p:sp>
    </p:spTree>
    <p:extLst>
      <p:ext uri="{BB962C8B-B14F-4D97-AF65-F5344CB8AC3E}">
        <p14:creationId xmlns:p14="http://schemas.microsoft.com/office/powerpoint/2010/main" val="64889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DF596A3B-528B-65C4-57C5-FBC7F5F91705}"/>
              </a:ext>
            </a:extLst>
          </p:cNvPr>
          <p:cNvPicPr>
            <a:picLocks noGrp="1" noRot="1" noChangeAspect="1"/>
          </p:cNvPicPr>
          <p:nvPr>
            <p:ph idx="10"/>
            <a:videoFile r:link="rId1"/>
          </p:nvPr>
        </p:nvPicPr>
        <p:blipFill>
          <a:blip r:embed="rId4"/>
          <a:stretch>
            <a:fillRect/>
          </a:stretch>
        </p:blipFill>
        <p:spPr>
          <a:xfrm>
            <a:off x="1072074" y="2663687"/>
            <a:ext cx="5347131" cy="3021496"/>
          </a:xfrm>
          <a:prstGeom prst="rect">
            <a:avLst/>
          </a:prstGeom>
        </p:spPr>
      </p:pic>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Learning the parts of the drum kit</a:t>
            </a:r>
          </a:p>
        </p:txBody>
      </p:sp>
      <p:sp>
        <p:nvSpPr>
          <p:cNvPr id="4" name="Content Placeholder 1">
            <a:extLst>
              <a:ext uri="{FF2B5EF4-FFF2-40B4-BE49-F238E27FC236}">
                <a16:creationId xmlns:a16="http://schemas.microsoft.com/office/drawing/2014/main" id="{6275ACCF-0A3E-610F-22F1-2BB0D90CD275}"/>
              </a:ext>
            </a:extLst>
          </p:cNvPr>
          <p:cNvSpPr txBox="1">
            <a:spLocks/>
          </p:cNvSpPr>
          <p:nvPr/>
        </p:nvSpPr>
        <p:spPr>
          <a:xfrm>
            <a:off x="6632713" y="3010761"/>
            <a:ext cx="5286329" cy="340464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5"/>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3A8B8E"/>
                </a:solidFill>
              </a:rPr>
              <a:t>Which are the three main </a:t>
            </a:r>
            <a:br>
              <a:rPr lang="en-GB" b="1" dirty="0">
                <a:solidFill>
                  <a:srgbClr val="3A8B8E"/>
                </a:solidFill>
              </a:rPr>
            </a:br>
            <a:r>
              <a:rPr lang="en-GB" b="1" dirty="0">
                <a:solidFill>
                  <a:srgbClr val="3A8B8E"/>
                </a:solidFill>
              </a:rPr>
              <a:t>parts of the drum kit?</a:t>
            </a:r>
          </a:p>
          <a:p>
            <a:r>
              <a:rPr lang="en-GB" b="1" dirty="0">
                <a:solidFill>
                  <a:srgbClr val="3A8B8E"/>
                </a:solidFill>
              </a:rPr>
              <a:t>How could you replicate </a:t>
            </a:r>
            <a:br>
              <a:rPr lang="en-GB" b="1" dirty="0">
                <a:solidFill>
                  <a:srgbClr val="3A8B8E"/>
                </a:solidFill>
              </a:rPr>
            </a:br>
            <a:r>
              <a:rPr lang="en-GB" b="1" dirty="0">
                <a:solidFill>
                  <a:srgbClr val="3A8B8E"/>
                </a:solidFill>
              </a:rPr>
              <a:t>these sounds using body percussion?</a:t>
            </a:r>
          </a:p>
          <a:p>
            <a:pPr marL="0" indent="0">
              <a:buNone/>
            </a:pPr>
            <a:endParaRPr lang="en-GB" b="1" dirty="0">
              <a:solidFill>
                <a:srgbClr val="3A8B8E"/>
              </a:solidFill>
            </a:endParaRPr>
          </a:p>
          <a:p>
            <a:pPr marL="0" indent="0">
              <a:buFontTx/>
              <a:buNone/>
            </a:pPr>
            <a:endParaRPr lang="en-GB" dirty="0">
              <a:solidFill>
                <a:srgbClr val="3A8B8E"/>
              </a:solidFill>
            </a:endParaRPr>
          </a:p>
        </p:txBody>
      </p:sp>
    </p:spTree>
    <p:extLst>
      <p:ext uri="{BB962C8B-B14F-4D97-AF65-F5344CB8AC3E}">
        <p14:creationId xmlns:p14="http://schemas.microsoft.com/office/powerpoint/2010/main" val="310647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B19F03-1CE6-4111-A66F-3189D30BFD40}"/>
              </a:ext>
            </a:extLst>
          </p:cNvPr>
          <p:cNvSpPr>
            <a:spLocks noGrp="1"/>
          </p:cNvSpPr>
          <p:nvPr>
            <p:ph idx="10"/>
          </p:nvPr>
        </p:nvSpPr>
        <p:spPr>
          <a:xfrm>
            <a:off x="1230234" y="2633999"/>
            <a:ext cx="9044066" cy="3404649"/>
          </a:xfrm>
        </p:spPr>
        <p:txBody>
          <a:bodyPr>
            <a:normAutofit/>
          </a:bodyPr>
          <a:lstStyle/>
          <a:p>
            <a:pPr marL="0" indent="0">
              <a:buNone/>
            </a:pPr>
            <a:r>
              <a:rPr lang="en-GB" sz="3200" b="1" dirty="0">
                <a:solidFill>
                  <a:srgbClr val="005F85"/>
                </a:solidFill>
                <a:latin typeface="Century Gothic" panose="020B0502020202020204" pitchFamily="34" charset="0"/>
              </a:rPr>
              <a:t>Kick drum</a:t>
            </a:r>
          </a:p>
          <a:p>
            <a:pPr marL="0" indent="0">
              <a:buNone/>
            </a:pPr>
            <a:endParaRPr lang="en-GB" sz="3200" dirty="0">
              <a:solidFill>
                <a:srgbClr val="3A8B8E"/>
              </a:solidFill>
              <a:latin typeface="Century Gothic" panose="020B0502020202020204" pitchFamily="34" charset="0"/>
            </a:endParaRPr>
          </a:p>
          <a:p>
            <a:pPr marL="0" indent="0">
              <a:buNone/>
            </a:pPr>
            <a:r>
              <a:rPr lang="en-GB" sz="3200" b="1" dirty="0">
                <a:solidFill>
                  <a:srgbClr val="F3001B"/>
                </a:solidFill>
              </a:rPr>
              <a:t>Snare drum</a:t>
            </a:r>
          </a:p>
          <a:p>
            <a:pPr marL="0" indent="0">
              <a:buNone/>
            </a:pPr>
            <a:endParaRPr lang="en-GB" sz="3200" dirty="0">
              <a:solidFill>
                <a:srgbClr val="3A8B8E"/>
              </a:solidFill>
              <a:latin typeface="Century Gothic" panose="020B0502020202020204" pitchFamily="34" charset="0"/>
            </a:endParaRPr>
          </a:p>
          <a:p>
            <a:pPr marL="0" indent="0">
              <a:buNone/>
            </a:pPr>
            <a:r>
              <a:rPr lang="en-GB" sz="3200" b="1" dirty="0">
                <a:solidFill>
                  <a:srgbClr val="FAA82C"/>
                </a:solidFill>
              </a:rPr>
              <a:t>Hi-hat</a:t>
            </a:r>
            <a:endParaRPr lang="en-GB" sz="3200" b="1" dirty="0">
              <a:solidFill>
                <a:srgbClr val="FAA82C"/>
              </a:solidFill>
              <a:latin typeface="Century Gothic" panose="020B0502020202020204" pitchFamily="34" charset="0"/>
            </a:endParaRPr>
          </a:p>
        </p:txBody>
      </p:sp>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Recreating drum kit patterns</a:t>
            </a:r>
          </a:p>
        </p:txBody>
      </p:sp>
      <p:sp>
        <p:nvSpPr>
          <p:cNvPr id="3" name="Content Placeholder 1">
            <a:extLst>
              <a:ext uri="{FF2B5EF4-FFF2-40B4-BE49-F238E27FC236}">
                <a16:creationId xmlns:a16="http://schemas.microsoft.com/office/drawing/2014/main" id="{D715C86F-65EC-BF06-4F4F-6A64E5FB735F}"/>
              </a:ext>
            </a:extLst>
          </p:cNvPr>
          <p:cNvSpPr txBox="1">
            <a:spLocks/>
          </p:cNvSpPr>
          <p:nvPr/>
        </p:nvSpPr>
        <p:spPr>
          <a:xfrm>
            <a:off x="5180652" y="3288346"/>
            <a:ext cx="5781114" cy="340464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9"/>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3A8B8E"/>
                </a:solidFill>
              </a:rPr>
              <a:t>Can you replicate these patterns with the body percussion sounds you have chosen?</a:t>
            </a:r>
          </a:p>
          <a:p>
            <a:endParaRPr lang="en-GB" b="1" dirty="0">
              <a:solidFill>
                <a:srgbClr val="3A8B8E"/>
              </a:solidFill>
            </a:endParaRPr>
          </a:p>
        </p:txBody>
      </p:sp>
      <p:pic>
        <p:nvPicPr>
          <p:cNvPr id="4" name="Drum Groove (Kick Only)">
            <a:hlinkClick r:id="" action="ppaction://media"/>
            <a:extLst>
              <a:ext uri="{FF2B5EF4-FFF2-40B4-BE49-F238E27FC236}">
                <a16:creationId xmlns:a16="http://schemas.microsoft.com/office/drawing/2014/main" id="{F7F3215E-A469-8EA9-A286-C82A2B42ED9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886301" y="2692376"/>
            <a:ext cx="726627" cy="726627"/>
          </a:xfrm>
          <a:prstGeom prst="rect">
            <a:avLst/>
          </a:prstGeom>
          <a:solidFill>
            <a:srgbClr val="005F85"/>
          </a:solidFill>
          <a:ln>
            <a:solidFill>
              <a:srgbClr val="005F85"/>
            </a:solidFill>
          </a:ln>
        </p:spPr>
      </p:pic>
      <p:pic>
        <p:nvPicPr>
          <p:cNvPr id="6" name="Drum Groove (Snare Only)">
            <a:hlinkClick r:id="" action="ppaction://media"/>
            <a:extLst>
              <a:ext uri="{FF2B5EF4-FFF2-40B4-BE49-F238E27FC236}">
                <a16:creationId xmlns:a16="http://schemas.microsoft.com/office/drawing/2014/main" id="{8B612A71-B34B-35F3-A34D-8B2D189D6C0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886422" y="3706591"/>
            <a:ext cx="726506" cy="726506"/>
          </a:xfrm>
          <a:prstGeom prst="rect">
            <a:avLst/>
          </a:prstGeom>
          <a:solidFill>
            <a:srgbClr val="F3001B"/>
          </a:solidFill>
          <a:ln>
            <a:solidFill>
              <a:srgbClr val="F3001B"/>
            </a:solidFill>
          </a:ln>
        </p:spPr>
      </p:pic>
      <p:pic>
        <p:nvPicPr>
          <p:cNvPr id="7" name="Drum Groove (Hi-Hat Only)">
            <a:hlinkClick r:id="" action="ppaction://media"/>
            <a:extLst>
              <a:ext uri="{FF2B5EF4-FFF2-40B4-BE49-F238E27FC236}">
                <a16:creationId xmlns:a16="http://schemas.microsoft.com/office/drawing/2014/main" id="{D6FA7E47-397C-D808-EC7A-CC46E8DFF695}"/>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3886301" y="4771980"/>
            <a:ext cx="726508" cy="726506"/>
          </a:xfrm>
          <a:prstGeom prst="rect">
            <a:avLst/>
          </a:prstGeom>
          <a:solidFill>
            <a:srgbClr val="FAA82C"/>
          </a:solidFill>
          <a:ln>
            <a:solidFill>
              <a:srgbClr val="FAA82C"/>
            </a:solidFill>
          </a:ln>
        </p:spPr>
      </p:pic>
    </p:spTree>
    <p:extLst>
      <p:ext uri="{BB962C8B-B14F-4D97-AF65-F5344CB8AC3E}">
        <p14:creationId xmlns:p14="http://schemas.microsoft.com/office/powerpoint/2010/main" val="27812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2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0922"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0922" fill="hold"/>
                                        <p:tgtEl>
                                          <p:spTgt spid="7"/>
                                        </p:tgtEl>
                                      </p:cBhvr>
                                    </p:cmd>
                                  </p:childTnLst>
                                </p:cTn>
                              </p:par>
                            </p:childTnLst>
                          </p:cTn>
                        </p:par>
                      </p:childTnLst>
                    </p:cTn>
                  </p:par>
                  <p:par>
                    <p:cTn id="23" fill="hold">
                      <p:stCondLst>
                        <p:cond delay="indefinite"/>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4"/>
                </p:tgtEl>
              </p:cMediaNode>
            </p:audio>
            <p:audio>
              <p:cMediaNode vol="80000">
                <p:cTn id="28" fill="hold" display="0">
                  <p:stCondLst>
                    <p:cond delay="indefinite"/>
                  </p:stCondLst>
                  <p:endCondLst>
                    <p:cond evt="onStopAudio" delay="0">
                      <p:tgtEl>
                        <p:sldTgt/>
                      </p:tgtEl>
                    </p:cond>
                  </p:endCondLst>
                </p:cTn>
                <p:tgtEl>
                  <p:spTgt spid="6"/>
                </p:tgtEl>
              </p:cMediaNode>
            </p:audio>
            <p:audio>
              <p:cMediaNode vol="80000">
                <p:cTn id="29"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B19F03-1CE6-4111-A66F-3189D30BFD40}"/>
              </a:ext>
            </a:extLst>
          </p:cNvPr>
          <p:cNvSpPr>
            <a:spLocks noGrp="1"/>
          </p:cNvSpPr>
          <p:nvPr>
            <p:ph idx="10"/>
          </p:nvPr>
        </p:nvSpPr>
        <p:spPr>
          <a:xfrm>
            <a:off x="899539" y="2633999"/>
            <a:ext cx="9044066" cy="3404649"/>
          </a:xfrm>
        </p:spPr>
        <p:txBody>
          <a:bodyPr>
            <a:normAutofit/>
          </a:bodyPr>
          <a:lstStyle/>
          <a:p>
            <a:pPr marL="0" indent="0">
              <a:buNone/>
            </a:pPr>
            <a:endParaRPr lang="en-GB" sz="3200" dirty="0">
              <a:solidFill>
                <a:srgbClr val="3A8B8E"/>
              </a:solidFill>
              <a:latin typeface="Century Gothic" panose="020B0502020202020204" pitchFamily="34" charset="0"/>
            </a:endParaRPr>
          </a:p>
          <a:p>
            <a:pPr marL="0" indent="0">
              <a:buNone/>
            </a:pPr>
            <a:endParaRPr lang="en-GB" sz="3200" dirty="0">
              <a:solidFill>
                <a:srgbClr val="3A8B8E"/>
              </a:solidFill>
              <a:latin typeface="Century Gothic" panose="020B0502020202020204" pitchFamily="34" charset="0"/>
            </a:endParaRPr>
          </a:p>
          <a:p>
            <a:pPr marL="0" indent="0">
              <a:buNone/>
            </a:pPr>
            <a:r>
              <a:rPr lang="en-GB" sz="3200" b="1" dirty="0">
                <a:solidFill>
                  <a:srgbClr val="A31C33"/>
                </a:solidFill>
              </a:rPr>
              <a:t>Drum groove</a:t>
            </a:r>
          </a:p>
          <a:p>
            <a:pPr marL="0" indent="0">
              <a:buNone/>
            </a:pPr>
            <a:endParaRPr lang="en-GB" sz="3200" dirty="0">
              <a:solidFill>
                <a:srgbClr val="3A8B8E"/>
              </a:solidFill>
              <a:latin typeface="Century Gothic" panose="020B0502020202020204" pitchFamily="34" charset="0"/>
            </a:endParaRPr>
          </a:p>
        </p:txBody>
      </p:sp>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Recreating drum kit patterns</a:t>
            </a:r>
          </a:p>
        </p:txBody>
      </p:sp>
      <p:sp>
        <p:nvSpPr>
          <p:cNvPr id="3" name="Content Placeholder 1">
            <a:extLst>
              <a:ext uri="{FF2B5EF4-FFF2-40B4-BE49-F238E27FC236}">
                <a16:creationId xmlns:a16="http://schemas.microsoft.com/office/drawing/2014/main" id="{D715C86F-65EC-BF06-4F4F-6A64E5FB735F}"/>
              </a:ext>
            </a:extLst>
          </p:cNvPr>
          <p:cNvSpPr txBox="1">
            <a:spLocks/>
          </p:cNvSpPr>
          <p:nvPr/>
        </p:nvSpPr>
        <p:spPr>
          <a:xfrm>
            <a:off x="5981351" y="3123083"/>
            <a:ext cx="5179198" cy="340464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5"/>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3A8B8E"/>
                </a:solidFill>
              </a:rPr>
              <a:t>In three groups layer up the kick, snare and hi-hat patterns to build the groove.</a:t>
            </a:r>
          </a:p>
          <a:p>
            <a:r>
              <a:rPr lang="en-GB" b="1" dirty="0">
                <a:solidFill>
                  <a:srgbClr val="3A8B8E"/>
                </a:solidFill>
              </a:rPr>
              <a:t>Can anyone perform two or more elements of the drum kit at the same time?</a:t>
            </a:r>
          </a:p>
          <a:p>
            <a:endParaRPr lang="en-GB" b="1" dirty="0">
              <a:solidFill>
                <a:srgbClr val="3A8B8E"/>
              </a:solidFill>
            </a:endParaRPr>
          </a:p>
        </p:txBody>
      </p:sp>
      <p:pic>
        <p:nvPicPr>
          <p:cNvPr id="8" name="Drum Groove (Full)">
            <a:hlinkClick r:id="" action="ppaction://media"/>
            <a:extLst>
              <a:ext uri="{FF2B5EF4-FFF2-40B4-BE49-F238E27FC236}">
                <a16:creationId xmlns:a16="http://schemas.microsoft.com/office/drawing/2014/main" id="{EC8377B3-5F26-1F61-29EC-E91C8B8FF44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43882" y="3282109"/>
            <a:ext cx="1713065" cy="1713065"/>
          </a:xfrm>
          <a:prstGeom prst="rect">
            <a:avLst/>
          </a:prstGeom>
          <a:solidFill>
            <a:srgbClr val="A31C33"/>
          </a:solidFill>
          <a:ln>
            <a:solidFill>
              <a:srgbClr val="A31C33"/>
            </a:solidFill>
          </a:ln>
        </p:spPr>
      </p:pic>
    </p:spTree>
    <p:extLst>
      <p:ext uri="{BB962C8B-B14F-4D97-AF65-F5344CB8AC3E}">
        <p14:creationId xmlns:p14="http://schemas.microsoft.com/office/powerpoint/2010/main" val="156055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2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1094013" y="819352"/>
            <a:ext cx="9969149" cy="1325563"/>
          </a:xfrm>
        </p:spPr>
        <p:txBody>
          <a:bodyPr/>
          <a:lstStyle/>
          <a:p>
            <a:r>
              <a:rPr lang="en-GB" b="1" dirty="0">
                <a:latin typeface="Century Gothic" panose="020B0502020202020204" pitchFamily="34" charset="0"/>
              </a:rPr>
              <a:t>Compose a drum groove</a:t>
            </a:r>
          </a:p>
        </p:txBody>
      </p:sp>
      <p:sp>
        <p:nvSpPr>
          <p:cNvPr id="2" name="Content Placeholder 1">
            <a:extLst>
              <a:ext uri="{FF2B5EF4-FFF2-40B4-BE49-F238E27FC236}">
                <a16:creationId xmlns:a16="http://schemas.microsoft.com/office/drawing/2014/main" id="{5F6BCDAD-3CD6-559B-EAAE-80383907B07F}"/>
              </a:ext>
            </a:extLst>
          </p:cNvPr>
          <p:cNvSpPr>
            <a:spLocks noGrp="1"/>
          </p:cNvSpPr>
          <p:nvPr>
            <p:ph idx="10"/>
          </p:nvPr>
        </p:nvSpPr>
        <p:spPr>
          <a:xfrm>
            <a:off x="875351" y="2325757"/>
            <a:ext cx="9969149" cy="3712891"/>
          </a:xfrm>
        </p:spPr>
        <p:txBody>
          <a:bodyPr>
            <a:normAutofit lnSpcReduction="10000"/>
          </a:bodyPr>
          <a:lstStyle/>
          <a:p>
            <a:pPr marL="0" indent="0">
              <a:buNone/>
            </a:pPr>
            <a:r>
              <a:rPr lang="en-GB" sz="2400" b="1" dirty="0">
                <a:solidFill>
                  <a:srgbClr val="005F85"/>
                </a:solidFill>
                <a:effectLst/>
                <a:ea typeface="Nunito" pitchFamily="2" charset="0"/>
                <a:cs typeface="Nunito Medium"/>
              </a:rPr>
              <a:t>Tips to help when composing a drum groove:</a:t>
            </a:r>
            <a:br>
              <a:rPr lang="en-GB" sz="2400" b="1" dirty="0">
                <a:solidFill>
                  <a:srgbClr val="005F85"/>
                </a:solidFill>
                <a:effectLst/>
                <a:ea typeface="Nunito" pitchFamily="2" charset="0"/>
                <a:cs typeface="Nunito Medium"/>
              </a:rPr>
            </a:br>
            <a:endParaRPr lang="en-GB" sz="2400" b="1" dirty="0">
              <a:solidFill>
                <a:srgbClr val="005F85"/>
              </a:solidFill>
              <a:effectLst/>
              <a:ea typeface="Nunito" pitchFamily="2" charset="0"/>
              <a:cs typeface="Nunito Medium"/>
            </a:endParaRPr>
          </a:p>
          <a:p>
            <a:r>
              <a:rPr lang="en-GB" sz="2400" b="1" dirty="0">
                <a:solidFill>
                  <a:srgbClr val="3A8B8E"/>
                </a:solidFill>
                <a:effectLst/>
                <a:ea typeface="Nunito" pitchFamily="2" charset="0"/>
                <a:cs typeface="Nunito Medium"/>
              </a:rPr>
              <a:t>Start with the kick drum, then add snare, then hi-hat.</a:t>
            </a:r>
            <a:endParaRPr lang="en-GB" b="1" dirty="0">
              <a:solidFill>
                <a:srgbClr val="3A8B8E"/>
              </a:solidFill>
              <a:ea typeface="Nunito" pitchFamily="2" charset="0"/>
              <a:cs typeface="Nunito Medium"/>
            </a:endParaRPr>
          </a:p>
          <a:p>
            <a:r>
              <a:rPr lang="en-GB" sz="2400" b="1" dirty="0">
                <a:solidFill>
                  <a:srgbClr val="3A8B8E"/>
                </a:solidFill>
                <a:effectLst/>
                <a:ea typeface="Nunito" pitchFamily="2" charset="0"/>
                <a:cs typeface="Nunito Medium"/>
              </a:rPr>
              <a:t>Think about the backbeat – can you remember what beats the backbeat should fall on?</a:t>
            </a:r>
            <a:endParaRPr lang="en-GB" b="1" dirty="0">
              <a:solidFill>
                <a:srgbClr val="3A8B8E"/>
              </a:solidFill>
              <a:ea typeface="Nunito" pitchFamily="2" charset="0"/>
              <a:cs typeface="Nunito Medium"/>
            </a:endParaRPr>
          </a:p>
          <a:p>
            <a:r>
              <a:rPr lang="en-GB" sz="2400" b="1" dirty="0">
                <a:solidFill>
                  <a:srgbClr val="3A8B8E"/>
                </a:solidFill>
                <a:effectLst/>
                <a:ea typeface="Nunito" pitchFamily="2" charset="0"/>
                <a:cs typeface="Nunito Medium"/>
              </a:rPr>
              <a:t>Keep it simple! Short, repetitive ideas work best.</a:t>
            </a:r>
            <a:endParaRPr lang="en-GB" b="1" dirty="0">
              <a:solidFill>
                <a:srgbClr val="3A8B8E"/>
              </a:solidFill>
              <a:ea typeface="Nunito" pitchFamily="2" charset="0"/>
              <a:cs typeface="Nunito Medium"/>
            </a:endParaRPr>
          </a:p>
          <a:p>
            <a:r>
              <a:rPr lang="en-GB" sz="2400" b="1" dirty="0">
                <a:solidFill>
                  <a:srgbClr val="3A8B8E"/>
                </a:solidFill>
                <a:effectLst/>
                <a:ea typeface="Nunito" pitchFamily="2" charset="0"/>
                <a:cs typeface="Nunito Medium"/>
              </a:rPr>
              <a:t>You could use the drum groove pattern you learnt earlier but change it slightly.</a:t>
            </a:r>
          </a:p>
          <a:p>
            <a:r>
              <a:rPr lang="en-GB" sz="2400" b="1" dirty="0">
                <a:solidFill>
                  <a:srgbClr val="3A8B8E"/>
                </a:solidFill>
                <a:effectLst/>
                <a:ea typeface="Nunito" pitchFamily="2" charset="0"/>
                <a:cs typeface="Nunito Medium"/>
              </a:rPr>
              <a:t>Don’t forget to count yourselves in when you’re rehearsing. One person in the group should give a clear ‘1, 2, 3, 4’</a:t>
            </a:r>
            <a:endParaRPr lang="en-GB" b="1" dirty="0">
              <a:solidFill>
                <a:srgbClr val="3A8B8E"/>
              </a:solidFill>
              <a:ea typeface="Nunito" pitchFamily="2" charset="0"/>
              <a:cs typeface="Nunito Medium"/>
            </a:endParaRPr>
          </a:p>
          <a:p>
            <a:endParaRPr lang="en-US" dirty="0"/>
          </a:p>
        </p:txBody>
      </p:sp>
    </p:spTree>
    <p:extLst>
      <p:ext uri="{BB962C8B-B14F-4D97-AF65-F5344CB8AC3E}">
        <p14:creationId xmlns:p14="http://schemas.microsoft.com/office/powerpoint/2010/main" val="419165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1094013" y="819352"/>
            <a:ext cx="9969149" cy="1325563"/>
          </a:xfrm>
        </p:spPr>
        <p:txBody>
          <a:bodyPr>
            <a:normAutofit fontScale="90000"/>
          </a:bodyPr>
          <a:lstStyle/>
          <a:p>
            <a:r>
              <a:rPr lang="en-GB" b="1" dirty="0">
                <a:latin typeface="Century Gothic" panose="020B0502020202020204" pitchFamily="34" charset="0"/>
              </a:rPr>
              <a:t>Write your drum groove down...</a:t>
            </a:r>
            <a:br>
              <a:rPr lang="en-GB" b="1" dirty="0">
                <a:latin typeface="Century Gothic" panose="020B0502020202020204" pitchFamily="34" charset="0"/>
              </a:rPr>
            </a:br>
            <a:r>
              <a:rPr lang="en-GB" b="1" dirty="0">
                <a:latin typeface="Century Gothic" panose="020B0502020202020204" pitchFamily="34" charset="0"/>
              </a:rPr>
              <a:t>Which method will you choose?</a:t>
            </a:r>
          </a:p>
        </p:txBody>
      </p:sp>
      <p:sp>
        <p:nvSpPr>
          <p:cNvPr id="6" name="Content Placeholder 1">
            <a:extLst>
              <a:ext uri="{FF2B5EF4-FFF2-40B4-BE49-F238E27FC236}">
                <a16:creationId xmlns:a16="http://schemas.microsoft.com/office/drawing/2014/main" id="{6089D484-B634-CB68-1D1F-956571CFDF4A}"/>
              </a:ext>
            </a:extLst>
          </p:cNvPr>
          <p:cNvSpPr txBox="1">
            <a:spLocks/>
          </p:cNvSpPr>
          <p:nvPr/>
        </p:nvSpPr>
        <p:spPr>
          <a:xfrm>
            <a:off x="1198136" y="2120567"/>
            <a:ext cx="9865026" cy="389626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3"/>
              </a:buBlip>
              <a:tabLst/>
              <a:defRPr sz="24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rgbClr val="3A8B8E"/>
              </a:solidFill>
              <a:latin typeface="VAG Rounded Std Light" panose="020F0902020204020204" pitchFamily="34" charset="0"/>
              <a:ea typeface="Nunito" pitchFamily="2" charset="0"/>
              <a:cs typeface="Nunito Medium"/>
            </a:endParaRPr>
          </a:p>
          <a:p>
            <a:r>
              <a:rPr lang="en-GB" b="1" dirty="0">
                <a:solidFill>
                  <a:srgbClr val="3A8B8E"/>
                </a:solidFill>
                <a:latin typeface="Century Gothic" panose="020B0502020202020204" pitchFamily="34" charset="0"/>
                <a:ea typeface="Nunito" pitchFamily="2" charset="0"/>
                <a:cs typeface="Nunito Medium"/>
              </a:rPr>
              <a:t>Rhythm grid? e.g.</a:t>
            </a:r>
          </a:p>
          <a:p>
            <a:endParaRPr lang="en-GB" b="1" dirty="0">
              <a:solidFill>
                <a:srgbClr val="3A8B8E"/>
              </a:solidFill>
              <a:latin typeface="Century Gothic" panose="020B0502020202020204" pitchFamily="34" charset="0"/>
              <a:ea typeface="Nunito" pitchFamily="2" charset="0"/>
              <a:cs typeface="Nunito Medium"/>
            </a:endParaRPr>
          </a:p>
          <a:p>
            <a:r>
              <a:rPr lang="en-GB" b="1" dirty="0">
                <a:solidFill>
                  <a:srgbClr val="A31C33"/>
                </a:solidFill>
                <a:latin typeface="Century Gothic" panose="020B0502020202020204" pitchFamily="34" charset="0"/>
                <a:ea typeface="Nunito" pitchFamily="2" charset="0"/>
                <a:cs typeface="Nunito Medium"/>
              </a:rPr>
              <a:t>Graphic score? e.g.</a:t>
            </a:r>
          </a:p>
          <a:p>
            <a:pPr marL="0" indent="0">
              <a:buNone/>
            </a:pPr>
            <a:endParaRPr lang="en-GB" b="1" dirty="0">
              <a:solidFill>
                <a:srgbClr val="3A8B8E"/>
              </a:solidFill>
              <a:latin typeface="Century Gothic" panose="020B0502020202020204" pitchFamily="34" charset="0"/>
              <a:ea typeface="Nunito" pitchFamily="2" charset="0"/>
              <a:cs typeface="Nunito Medium"/>
            </a:endParaRPr>
          </a:p>
          <a:p>
            <a:r>
              <a:rPr lang="en-GB" b="1" dirty="0">
                <a:solidFill>
                  <a:srgbClr val="005F85"/>
                </a:solidFill>
                <a:latin typeface="Century Gothic" panose="020B0502020202020204" pitchFamily="34" charset="0"/>
                <a:ea typeface="Nunito" pitchFamily="2" charset="0"/>
                <a:cs typeface="Nunito Medium"/>
              </a:rPr>
              <a:t>Written list? e.g.                       </a:t>
            </a:r>
            <a:r>
              <a:rPr lang="en-GB" b="1" dirty="0">
                <a:solidFill>
                  <a:srgbClr val="3A8B8E"/>
                </a:solidFill>
                <a:latin typeface="Century Gothic" panose="020B0502020202020204" pitchFamily="34" charset="0"/>
                <a:ea typeface="Nunito" pitchFamily="2" charset="0"/>
                <a:cs typeface="Nunito Medium"/>
              </a:rPr>
              <a:t>stamp, click, stamp, stamp, click</a:t>
            </a:r>
          </a:p>
          <a:p>
            <a:pPr marL="0" indent="0">
              <a:buNone/>
            </a:pPr>
            <a:endParaRPr lang="en-GB" b="1" dirty="0">
              <a:solidFill>
                <a:srgbClr val="3A8B8E"/>
              </a:solidFill>
              <a:latin typeface="Century Gothic" panose="020B0502020202020204" pitchFamily="34" charset="0"/>
              <a:ea typeface="Nunito" pitchFamily="2" charset="0"/>
              <a:cs typeface="Nunito Medium"/>
            </a:endParaRPr>
          </a:p>
          <a:p>
            <a:r>
              <a:rPr lang="en-GB" b="1" dirty="0">
                <a:solidFill>
                  <a:srgbClr val="FAA82C"/>
                </a:solidFill>
                <a:latin typeface="Century Gothic" panose="020B0502020202020204" pitchFamily="34" charset="0"/>
                <a:ea typeface="Nunito" pitchFamily="2" charset="0"/>
                <a:cs typeface="Nunito Medium"/>
              </a:rPr>
              <a:t>Rhythm notation? e.g. </a:t>
            </a:r>
          </a:p>
        </p:txBody>
      </p:sp>
      <p:pic>
        <p:nvPicPr>
          <p:cNvPr id="7" name="Picture 6" descr="Table&#10;&#10;Description automatically generated">
            <a:extLst>
              <a:ext uri="{FF2B5EF4-FFF2-40B4-BE49-F238E27FC236}">
                <a16:creationId xmlns:a16="http://schemas.microsoft.com/office/drawing/2014/main" id="{2870EAD2-D6EF-DF05-4AB3-AB2D337BC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949" y="2352851"/>
            <a:ext cx="3079346" cy="868213"/>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76D9257C-204F-6550-BE07-4D9F93C41C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548" y="3429000"/>
            <a:ext cx="3079346" cy="740188"/>
          </a:xfrm>
          <a:prstGeom prst="rect">
            <a:avLst/>
          </a:prstGeom>
        </p:spPr>
      </p:pic>
      <p:pic>
        <p:nvPicPr>
          <p:cNvPr id="9" name="Picture 8" descr="A picture containing sky, antenna&#10;&#10;Description automatically generated">
            <a:extLst>
              <a:ext uri="{FF2B5EF4-FFF2-40B4-BE49-F238E27FC236}">
                <a16:creationId xmlns:a16="http://schemas.microsoft.com/office/drawing/2014/main" id="{C8F8AFBC-6844-0F38-BF58-8DB0D1C948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8587" y="4933187"/>
            <a:ext cx="2443318" cy="1040172"/>
          </a:xfrm>
          <a:prstGeom prst="rect">
            <a:avLst/>
          </a:prstGeom>
        </p:spPr>
      </p:pic>
    </p:spTree>
    <p:extLst>
      <p:ext uri="{BB962C8B-B14F-4D97-AF65-F5344CB8AC3E}">
        <p14:creationId xmlns:p14="http://schemas.microsoft.com/office/powerpoint/2010/main" val="53056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Perform and record</a:t>
            </a:r>
          </a:p>
        </p:txBody>
      </p:sp>
      <p:sp>
        <p:nvSpPr>
          <p:cNvPr id="3" name="Content Placeholder 1">
            <a:extLst>
              <a:ext uri="{FF2B5EF4-FFF2-40B4-BE49-F238E27FC236}">
                <a16:creationId xmlns:a16="http://schemas.microsoft.com/office/drawing/2014/main" id="{6196181D-AC88-B88D-B135-59890D128E95}"/>
              </a:ext>
            </a:extLst>
          </p:cNvPr>
          <p:cNvSpPr>
            <a:spLocks noGrp="1"/>
          </p:cNvSpPr>
          <p:nvPr>
            <p:ph idx="10"/>
          </p:nvPr>
        </p:nvSpPr>
        <p:spPr>
          <a:xfrm>
            <a:off x="1191750" y="2633461"/>
            <a:ext cx="9579201" cy="3405187"/>
          </a:xfrm>
        </p:spPr>
        <p:txBody>
          <a:bodyPr>
            <a:normAutofit/>
          </a:bodyPr>
          <a:lstStyle/>
          <a:p>
            <a:r>
              <a:rPr lang="en-GB" sz="2400" b="1" dirty="0">
                <a:solidFill>
                  <a:srgbClr val="3A8B8E"/>
                </a:solidFill>
                <a:effectLst/>
                <a:ea typeface="Nunito" pitchFamily="2" charset="0"/>
                <a:cs typeface="Nunito Medium"/>
              </a:rPr>
              <a:t>Listen to a couple of groups.</a:t>
            </a:r>
            <a:endParaRPr lang="en-GB" b="1" dirty="0">
              <a:solidFill>
                <a:srgbClr val="3A8B8E"/>
              </a:solidFill>
              <a:ea typeface="Nunito" pitchFamily="2" charset="0"/>
              <a:cs typeface="Nunito Medium"/>
            </a:endParaRPr>
          </a:p>
          <a:p>
            <a:r>
              <a:rPr lang="en-GB" sz="2400" b="1" dirty="0">
                <a:solidFill>
                  <a:srgbClr val="3A8B8E"/>
                </a:solidFill>
                <a:effectLst/>
                <a:ea typeface="Nunito" pitchFamily="2" charset="0"/>
                <a:cs typeface="Nunito Medium"/>
              </a:rPr>
              <a:t>Can one group teach the class their drum pattern?</a:t>
            </a:r>
            <a:endParaRPr lang="en-GB" b="1" dirty="0">
              <a:solidFill>
                <a:srgbClr val="3A8B8E"/>
              </a:solidFill>
              <a:ea typeface="Nunito" pitchFamily="2" charset="0"/>
              <a:cs typeface="Nunito Medium"/>
            </a:endParaRPr>
          </a:p>
          <a:p>
            <a:r>
              <a:rPr lang="en-GB" sz="2400" b="1" dirty="0">
                <a:solidFill>
                  <a:srgbClr val="3A8B8E"/>
                </a:solidFill>
                <a:effectLst/>
                <a:ea typeface="Nunito" pitchFamily="2" charset="0"/>
                <a:cs typeface="Nunito Medium"/>
              </a:rPr>
              <a:t>Record this pattern.</a:t>
            </a:r>
            <a:endParaRPr lang="en-GB" b="1" dirty="0">
              <a:solidFill>
                <a:srgbClr val="3A8B8E"/>
              </a:solidFill>
              <a:ea typeface="Nunito" pitchFamily="2" charset="0"/>
              <a:cs typeface="Nunito Medium"/>
            </a:endParaRPr>
          </a:p>
          <a:p>
            <a:r>
              <a:rPr lang="en-GB" sz="2400" b="1" dirty="0">
                <a:solidFill>
                  <a:srgbClr val="3A8B8E"/>
                </a:solidFill>
                <a:effectLst/>
                <a:ea typeface="Nunito" pitchFamily="2" charset="0"/>
                <a:cs typeface="Nunito Medium"/>
              </a:rPr>
              <a:t>Can you improvise a drum fill?</a:t>
            </a:r>
          </a:p>
          <a:p>
            <a:r>
              <a:rPr lang="en-GB" sz="2400" b="1" dirty="0">
                <a:solidFill>
                  <a:srgbClr val="3A8B8E"/>
                </a:solidFill>
                <a:effectLst/>
                <a:ea typeface="Nunito" pitchFamily="2" charset="0"/>
                <a:cs typeface="Nunito Medium"/>
              </a:rPr>
              <a:t>And</a:t>
            </a:r>
            <a:r>
              <a:rPr lang="en-GB" b="1" dirty="0">
                <a:solidFill>
                  <a:srgbClr val="3A8B8E"/>
                </a:solidFill>
                <a:ea typeface="Nunito" pitchFamily="2" charset="0"/>
                <a:cs typeface="Nunito Medium"/>
              </a:rPr>
              <a:t> </a:t>
            </a:r>
            <a:r>
              <a:rPr lang="en-GB" sz="2400" b="1" dirty="0">
                <a:solidFill>
                  <a:srgbClr val="3A8B8E"/>
                </a:solidFill>
                <a:effectLst/>
                <a:ea typeface="Nunito" pitchFamily="2" charset="0"/>
                <a:cs typeface="Nunito Medium"/>
              </a:rPr>
              <a:t>then add it to the </a:t>
            </a:r>
            <a:r>
              <a:rPr lang="en-GB" b="1" dirty="0">
                <a:solidFill>
                  <a:srgbClr val="3A8B8E"/>
                </a:solidFill>
                <a:ea typeface="Nunito" pitchFamily="2" charset="0"/>
                <a:cs typeface="Nunito Medium"/>
              </a:rPr>
              <a:t>d</a:t>
            </a:r>
            <a:r>
              <a:rPr lang="en-GB" sz="2400" b="1" dirty="0">
                <a:solidFill>
                  <a:srgbClr val="3A8B8E"/>
                </a:solidFill>
                <a:effectLst/>
                <a:ea typeface="Nunito" pitchFamily="2" charset="0"/>
                <a:cs typeface="Nunito Medium"/>
              </a:rPr>
              <a:t>rum pattern?</a:t>
            </a:r>
          </a:p>
          <a:p>
            <a:r>
              <a:rPr lang="en-GB" b="1" dirty="0">
                <a:solidFill>
                  <a:srgbClr val="3A8B8E"/>
                </a:solidFill>
                <a:ea typeface="Nunito" pitchFamily="2" charset="0"/>
                <a:cs typeface="Nunito Medium"/>
              </a:rPr>
              <a:t>Perform (and record) the drum pattern, drum fill, and return to the drum pattern again.</a:t>
            </a:r>
          </a:p>
          <a:p>
            <a:endParaRPr lang="en-US" dirty="0"/>
          </a:p>
        </p:txBody>
      </p:sp>
    </p:spTree>
    <p:extLst>
      <p:ext uri="{BB962C8B-B14F-4D97-AF65-F5344CB8AC3E}">
        <p14:creationId xmlns:p14="http://schemas.microsoft.com/office/powerpoint/2010/main" val="25584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Checkbox Ticked with solid fill">
            <a:extLst>
              <a:ext uri="{FF2B5EF4-FFF2-40B4-BE49-F238E27FC236}">
                <a16:creationId xmlns:a16="http://schemas.microsoft.com/office/drawing/2014/main" id="{637F017A-B469-A3F4-C3B7-BD75643C1E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7191" y="2378393"/>
            <a:ext cx="1077105" cy="1077105"/>
          </a:xfrm>
          <a:prstGeom prst="rect">
            <a:avLst/>
          </a:prstGeom>
        </p:spPr>
      </p:pic>
      <p:pic>
        <p:nvPicPr>
          <p:cNvPr id="11" name="Graphic 10" descr="Checkbox Ticked with solid fill">
            <a:extLst>
              <a:ext uri="{FF2B5EF4-FFF2-40B4-BE49-F238E27FC236}">
                <a16:creationId xmlns:a16="http://schemas.microsoft.com/office/drawing/2014/main" id="{7E4CB152-E2B7-50E4-898A-1D0199766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7191" y="4540133"/>
            <a:ext cx="1077105" cy="1077105"/>
          </a:xfrm>
          <a:prstGeom prst="rect">
            <a:avLst/>
          </a:prstGeom>
        </p:spPr>
      </p:pic>
      <p:sp>
        <p:nvSpPr>
          <p:cNvPr id="6" name="TextBox 5">
            <a:extLst>
              <a:ext uri="{FF2B5EF4-FFF2-40B4-BE49-F238E27FC236}">
                <a16:creationId xmlns:a16="http://schemas.microsoft.com/office/drawing/2014/main" id="{BFD7D8D9-F73B-AF88-1794-62AF28B946B8}"/>
              </a:ext>
            </a:extLst>
          </p:cNvPr>
          <p:cNvSpPr txBox="1"/>
          <p:nvPr/>
        </p:nvSpPr>
        <p:spPr>
          <a:xfrm>
            <a:off x="2395728" y="3756052"/>
            <a:ext cx="8357616" cy="523220"/>
          </a:xfrm>
          <a:prstGeom prst="rect">
            <a:avLst/>
          </a:prstGeom>
          <a:noFill/>
        </p:spPr>
        <p:txBody>
          <a:bodyPr wrap="square" rtlCol="0">
            <a:spAutoFit/>
          </a:bodyPr>
          <a:lstStyle/>
          <a:p>
            <a:endParaRPr lang="en-GB" sz="2800">
              <a:latin typeface="Century Gothic" panose="020B0502020202020204" pitchFamily="34" charset="0"/>
            </a:endParaRPr>
          </a:p>
        </p:txBody>
      </p:sp>
      <p:sp>
        <p:nvSpPr>
          <p:cNvPr id="8" name="TextBox 7">
            <a:extLst>
              <a:ext uri="{FF2B5EF4-FFF2-40B4-BE49-F238E27FC236}">
                <a16:creationId xmlns:a16="http://schemas.microsoft.com/office/drawing/2014/main" id="{DC984680-1FAA-D2C3-E047-C05F8B12AD6D}"/>
              </a:ext>
            </a:extLst>
          </p:cNvPr>
          <p:cNvSpPr txBox="1"/>
          <p:nvPr/>
        </p:nvSpPr>
        <p:spPr>
          <a:xfrm>
            <a:off x="2395728" y="2662076"/>
            <a:ext cx="8357616" cy="523220"/>
          </a:xfrm>
          <a:prstGeom prst="rect">
            <a:avLst/>
          </a:prstGeom>
          <a:noFill/>
        </p:spPr>
        <p:txBody>
          <a:bodyPr wrap="square" rtlCol="0">
            <a:spAutoFit/>
          </a:bodyPr>
          <a:lstStyle/>
          <a:p>
            <a:r>
              <a:rPr lang="en-GB" sz="2800" b="1" dirty="0">
                <a:solidFill>
                  <a:srgbClr val="3A8B8E"/>
                </a:solidFill>
                <a:latin typeface="Century Gothic" panose="020B0502020202020204" pitchFamily="34" charset="0"/>
              </a:rPr>
              <a:t>Recreated one or more drum grooves.</a:t>
            </a:r>
          </a:p>
        </p:txBody>
      </p:sp>
      <p:sp>
        <p:nvSpPr>
          <p:cNvPr id="9" name="TextBox 8">
            <a:extLst>
              <a:ext uri="{FF2B5EF4-FFF2-40B4-BE49-F238E27FC236}">
                <a16:creationId xmlns:a16="http://schemas.microsoft.com/office/drawing/2014/main" id="{92685078-EB75-13C0-C05E-B6481C42E36C}"/>
              </a:ext>
            </a:extLst>
          </p:cNvPr>
          <p:cNvSpPr txBox="1"/>
          <p:nvPr/>
        </p:nvSpPr>
        <p:spPr>
          <a:xfrm>
            <a:off x="2395728" y="3732440"/>
            <a:ext cx="9006280" cy="523220"/>
          </a:xfrm>
          <a:prstGeom prst="rect">
            <a:avLst/>
          </a:prstGeom>
          <a:noFill/>
        </p:spPr>
        <p:txBody>
          <a:bodyPr wrap="square" rtlCol="0">
            <a:spAutoFit/>
          </a:bodyPr>
          <a:lstStyle/>
          <a:p>
            <a:r>
              <a:rPr lang="en-GB" sz="2800" b="1" dirty="0">
                <a:solidFill>
                  <a:srgbClr val="3A8B8E"/>
                </a:solidFill>
                <a:latin typeface="Century Gothic" panose="020B0502020202020204" pitchFamily="34" charset="0"/>
              </a:rPr>
              <a:t>Created our own drum pattern as part of a group.</a:t>
            </a:r>
          </a:p>
        </p:txBody>
      </p:sp>
      <p:sp>
        <p:nvSpPr>
          <p:cNvPr id="13" name="TextBox 12">
            <a:extLst>
              <a:ext uri="{FF2B5EF4-FFF2-40B4-BE49-F238E27FC236}">
                <a16:creationId xmlns:a16="http://schemas.microsoft.com/office/drawing/2014/main" id="{F652CDC8-9397-0D16-A50D-41A2AE9666B2}"/>
              </a:ext>
            </a:extLst>
          </p:cNvPr>
          <p:cNvSpPr txBox="1"/>
          <p:nvPr/>
        </p:nvSpPr>
        <p:spPr>
          <a:xfrm>
            <a:off x="2395728" y="4601631"/>
            <a:ext cx="8357616" cy="954107"/>
          </a:xfrm>
          <a:prstGeom prst="rect">
            <a:avLst/>
          </a:prstGeom>
          <a:noFill/>
        </p:spPr>
        <p:txBody>
          <a:bodyPr wrap="square" rtlCol="0">
            <a:spAutoFit/>
          </a:bodyPr>
          <a:lstStyle/>
          <a:p>
            <a:r>
              <a:rPr lang="en-GB" sz="2800" b="1" dirty="0">
                <a:solidFill>
                  <a:srgbClr val="3A8B8E"/>
                </a:solidFill>
                <a:latin typeface="Century Gothic" panose="020B0502020202020204" pitchFamily="34" charset="0"/>
              </a:rPr>
              <a:t>Written down our own drum groove using one of the notation methods.</a:t>
            </a:r>
          </a:p>
        </p:txBody>
      </p:sp>
      <p:pic>
        <p:nvPicPr>
          <p:cNvPr id="14" name="Graphic 13" descr="Checkbox Ticked with solid fill">
            <a:extLst>
              <a:ext uri="{FF2B5EF4-FFF2-40B4-BE49-F238E27FC236}">
                <a16:creationId xmlns:a16="http://schemas.microsoft.com/office/drawing/2014/main" id="{709B6CB6-E8D8-28F6-65F0-E3A10BFFB8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7191" y="3455498"/>
            <a:ext cx="1077105" cy="1077105"/>
          </a:xfrm>
          <a:prstGeom prst="rect">
            <a:avLst/>
          </a:prstGeom>
        </p:spPr>
      </p:pic>
    </p:spTree>
    <p:extLst>
      <p:ext uri="{BB962C8B-B14F-4D97-AF65-F5344CB8AC3E}">
        <p14:creationId xmlns:p14="http://schemas.microsoft.com/office/powerpoint/2010/main" val="244207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05A-6FED-CFF0-E263-BD8271863F94}"/>
              </a:ext>
            </a:extLst>
          </p:cNvPr>
          <p:cNvSpPr>
            <a:spLocks noGrp="1"/>
          </p:cNvSpPr>
          <p:nvPr>
            <p:ph type="title"/>
          </p:nvPr>
        </p:nvSpPr>
        <p:spPr/>
        <p:txBody>
          <a:bodyPr/>
          <a:lstStyle/>
          <a:p>
            <a:r>
              <a:rPr lang="en-US" b="1"/>
              <a:t>Lesson 2</a:t>
            </a:r>
            <a:endParaRPr lang="en-GB" b="1"/>
          </a:p>
        </p:txBody>
      </p:sp>
      <p:sp>
        <p:nvSpPr>
          <p:cNvPr id="3" name="Content Placeholder 2">
            <a:extLst>
              <a:ext uri="{FF2B5EF4-FFF2-40B4-BE49-F238E27FC236}">
                <a16:creationId xmlns:a16="http://schemas.microsoft.com/office/drawing/2014/main" id="{59F82D9E-5108-2ADF-B729-34E530F6108C}"/>
              </a:ext>
            </a:extLst>
          </p:cNvPr>
          <p:cNvSpPr>
            <a:spLocks noGrp="1"/>
          </p:cNvSpPr>
          <p:nvPr>
            <p:ph idx="1"/>
          </p:nvPr>
        </p:nvSpPr>
        <p:spPr/>
        <p:txBody>
          <a:bodyPr/>
          <a:lstStyle/>
          <a:p>
            <a:r>
              <a:rPr lang="en-US" dirty="0"/>
              <a:t>Work collaboratively in groups.</a:t>
            </a:r>
          </a:p>
          <a:p>
            <a:r>
              <a:rPr lang="en-US" dirty="0"/>
              <a:t>Compose a bassline to ‘lock in’ with your drum pattern.</a:t>
            </a:r>
          </a:p>
          <a:p>
            <a:endParaRPr lang="en-US" dirty="0"/>
          </a:p>
        </p:txBody>
      </p:sp>
      <p:sp>
        <p:nvSpPr>
          <p:cNvPr id="4" name="TextBox 3">
            <a:extLst>
              <a:ext uri="{FF2B5EF4-FFF2-40B4-BE49-F238E27FC236}">
                <a16:creationId xmlns:a16="http://schemas.microsoft.com/office/drawing/2014/main" id="{3CF775F2-2B9F-422D-B9B3-5CCCF7886B4D}"/>
              </a:ext>
            </a:extLst>
          </p:cNvPr>
          <p:cNvSpPr txBox="1"/>
          <p:nvPr/>
        </p:nvSpPr>
        <p:spPr>
          <a:xfrm>
            <a:off x="1246916" y="2081707"/>
            <a:ext cx="9749786" cy="461665"/>
          </a:xfrm>
          <a:prstGeom prst="rect">
            <a:avLst/>
          </a:prstGeom>
          <a:noFill/>
        </p:spPr>
        <p:txBody>
          <a:bodyPr wrap="square">
            <a:spAutoFit/>
          </a:bodyPr>
          <a:lstStyle/>
          <a:p>
            <a:r>
              <a:rPr lang="en-US" sz="2400" b="1" dirty="0">
                <a:solidFill>
                  <a:schemeClr val="bg1"/>
                </a:solidFill>
                <a:latin typeface="Century Gothic" panose="020B0502020202020204" pitchFamily="34" charset="0"/>
              </a:rPr>
              <a:t>Create a bassline.</a:t>
            </a:r>
          </a:p>
        </p:txBody>
      </p:sp>
    </p:spTree>
    <p:extLst>
      <p:ext uri="{BB962C8B-B14F-4D97-AF65-F5344CB8AC3E}">
        <p14:creationId xmlns:p14="http://schemas.microsoft.com/office/powerpoint/2010/main" val="309557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fontScale="90000"/>
          </a:bodyPr>
          <a:lstStyle/>
          <a:p>
            <a:r>
              <a:rPr lang="en-GB" b="1" dirty="0">
                <a:latin typeface="Century Gothic" panose="020B0502020202020204" pitchFamily="34" charset="0"/>
              </a:rPr>
              <a:t>Warm-up: </a:t>
            </a:r>
            <a:r>
              <a:rPr lang="en-GB" b="1" i="1" dirty="0">
                <a:latin typeface="Century Gothic" panose="020B0502020202020204" pitchFamily="34" charset="0"/>
              </a:rPr>
              <a:t>Do your dooty </a:t>
            </a:r>
            <a:r>
              <a:rPr lang="en-GB" b="1" dirty="0">
                <a:latin typeface="Century Gothic" panose="020B0502020202020204" pitchFamily="34" charset="0"/>
              </a:rPr>
              <a:t>– </a:t>
            </a:r>
            <a:br>
              <a:rPr lang="en-GB" b="1" dirty="0">
                <a:latin typeface="Century Gothic" panose="020B0502020202020204" pitchFamily="34" charset="0"/>
              </a:rPr>
            </a:br>
            <a:r>
              <a:rPr lang="en-GB" b="1" dirty="0">
                <a:latin typeface="Century Gothic" panose="020B0502020202020204" pitchFamily="34" charset="0"/>
              </a:rPr>
              <a:t>riffs 1 &amp; 3, recap vocal percussion</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BC75E64-1883-5E10-02B0-4DC414E424E4}"/>
                  </a:ext>
                </a:extLst>
              </p14:cNvPr>
              <p14:cNvContentPartPr/>
              <p14:nvPr/>
            </p14:nvContentPartPr>
            <p14:xfrm>
              <a:off x="1938806" y="2951923"/>
              <a:ext cx="31680" cy="309960"/>
            </p14:xfrm>
          </p:contentPart>
        </mc:Choice>
        <mc:Fallback xmlns="">
          <p:pic>
            <p:nvPicPr>
              <p:cNvPr id="4" name="Ink 3">
                <a:extLst>
                  <a:ext uri="{FF2B5EF4-FFF2-40B4-BE49-F238E27FC236}">
                    <a16:creationId xmlns:a16="http://schemas.microsoft.com/office/drawing/2014/main" id="{7BC75E64-1883-5E10-02B0-4DC414E424E4}"/>
                  </a:ext>
                </a:extLst>
              </p:cNvPr>
              <p:cNvPicPr/>
              <p:nvPr/>
            </p:nvPicPr>
            <p:blipFill>
              <a:blip r:embed="rId4"/>
              <a:stretch>
                <a:fillRect/>
              </a:stretch>
            </p:blipFill>
            <p:spPr>
              <a:xfrm>
                <a:off x="1930166" y="2942923"/>
                <a:ext cx="49320" cy="327600"/>
              </a:xfrm>
              <a:prstGeom prst="rect">
                <a:avLst/>
              </a:prstGeom>
            </p:spPr>
          </p:pic>
        </mc:Fallback>
      </mc:AlternateContent>
      <p:pic>
        <p:nvPicPr>
          <p:cNvPr id="9" name="Picture 8" descr="A picture containing text, antenna&#10;&#10;Description automatically generated">
            <a:extLst>
              <a:ext uri="{FF2B5EF4-FFF2-40B4-BE49-F238E27FC236}">
                <a16:creationId xmlns:a16="http://schemas.microsoft.com/office/drawing/2014/main" id="{37C3B268-C6C5-9AD6-CECA-0CEEE1E98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3500" y="2336370"/>
            <a:ext cx="5308654" cy="1105271"/>
          </a:xfrm>
          <a:prstGeom prst="rect">
            <a:avLst/>
          </a:prstGeom>
        </p:spPr>
      </p:pic>
      <p:pic>
        <p:nvPicPr>
          <p:cNvPr id="12" name="Graphic 11" descr="Volume with solid fill">
            <a:hlinkClick r:id="rId6"/>
            <a:extLst>
              <a:ext uri="{FF2B5EF4-FFF2-40B4-BE49-F238E27FC236}">
                <a16:creationId xmlns:a16="http://schemas.microsoft.com/office/drawing/2014/main" id="{BE722AF2-49EE-09EA-B89F-594F66126D5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378061" y="1024933"/>
            <a:ext cx="914400" cy="914400"/>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28454276-0161-70FE-62BA-07B4D0C674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9623" y="4720364"/>
            <a:ext cx="5839519" cy="950406"/>
          </a:xfrm>
          <a:prstGeom prst="rect">
            <a:avLst/>
          </a:prstGeom>
        </p:spPr>
      </p:pic>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CEEEB73E-BD85-56F0-6552-E9446E991AF6}"/>
                  </a:ext>
                </a:extLst>
              </p14:cNvPr>
              <p14:cNvContentPartPr/>
              <p14:nvPr/>
            </p14:nvContentPartPr>
            <p14:xfrm>
              <a:off x="4392566" y="5264923"/>
              <a:ext cx="360" cy="24480"/>
            </p14:xfrm>
          </p:contentPart>
        </mc:Choice>
        <mc:Fallback xmlns="">
          <p:pic>
            <p:nvPicPr>
              <p:cNvPr id="14" name="Ink 13">
                <a:extLst>
                  <a:ext uri="{FF2B5EF4-FFF2-40B4-BE49-F238E27FC236}">
                    <a16:creationId xmlns:a16="http://schemas.microsoft.com/office/drawing/2014/main" id="{CEEEB73E-BD85-56F0-6552-E9446E991AF6}"/>
                  </a:ext>
                </a:extLst>
              </p:cNvPr>
              <p:cNvPicPr/>
              <p:nvPr/>
            </p:nvPicPr>
            <p:blipFill>
              <a:blip r:embed="rId11"/>
              <a:stretch>
                <a:fillRect/>
              </a:stretch>
            </p:blipFill>
            <p:spPr>
              <a:xfrm>
                <a:off x="4374926" y="5247283"/>
                <a:ext cx="36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0030258B-64FB-F2C7-71AA-FFD1F6E9FDA6}"/>
                  </a:ext>
                </a:extLst>
              </p14:cNvPr>
              <p14:cNvContentPartPr/>
              <p14:nvPr/>
            </p14:nvContentPartPr>
            <p14:xfrm>
              <a:off x="4180526" y="4626283"/>
              <a:ext cx="174240" cy="196560"/>
            </p14:xfrm>
          </p:contentPart>
        </mc:Choice>
        <mc:Fallback xmlns="">
          <p:pic>
            <p:nvPicPr>
              <p:cNvPr id="15" name="Ink 14">
                <a:extLst>
                  <a:ext uri="{FF2B5EF4-FFF2-40B4-BE49-F238E27FC236}">
                    <a16:creationId xmlns:a16="http://schemas.microsoft.com/office/drawing/2014/main" id="{0030258B-64FB-F2C7-71AA-FFD1F6E9FDA6}"/>
                  </a:ext>
                </a:extLst>
              </p:cNvPr>
              <p:cNvPicPr/>
              <p:nvPr/>
            </p:nvPicPr>
            <p:blipFill>
              <a:blip r:embed="rId13"/>
              <a:stretch>
                <a:fillRect/>
              </a:stretch>
            </p:blipFill>
            <p:spPr>
              <a:xfrm>
                <a:off x="4162526" y="4608283"/>
                <a:ext cx="209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8F1C405E-3F7B-2A55-DFFF-982E8075D3F2}"/>
                  </a:ext>
                </a:extLst>
              </p14:cNvPr>
              <p14:cNvContentPartPr/>
              <p14:nvPr/>
            </p14:nvContentPartPr>
            <p14:xfrm>
              <a:off x="4316246" y="4680643"/>
              <a:ext cx="6840" cy="146520"/>
            </p14:xfrm>
          </p:contentPart>
        </mc:Choice>
        <mc:Fallback xmlns="">
          <p:pic>
            <p:nvPicPr>
              <p:cNvPr id="17" name="Ink 16">
                <a:extLst>
                  <a:ext uri="{FF2B5EF4-FFF2-40B4-BE49-F238E27FC236}">
                    <a16:creationId xmlns:a16="http://schemas.microsoft.com/office/drawing/2014/main" id="{8F1C405E-3F7B-2A55-DFFF-982E8075D3F2}"/>
                  </a:ext>
                </a:extLst>
              </p:cNvPr>
              <p:cNvPicPr/>
              <p:nvPr/>
            </p:nvPicPr>
            <p:blipFill>
              <a:blip r:embed="rId15"/>
              <a:stretch>
                <a:fillRect/>
              </a:stretch>
            </p:blipFill>
            <p:spPr>
              <a:xfrm>
                <a:off x="4298606" y="4663003"/>
                <a:ext cx="42480" cy="182160"/>
              </a:xfrm>
              <a:prstGeom prst="rect">
                <a:avLst/>
              </a:prstGeom>
            </p:spPr>
          </p:pic>
        </mc:Fallback>
      </mc:AlternateContent>
      <p:pic>
        <p:nvPicPr>
          <p:cNvPr id="18" name="Picture 17" descr="A picture containing table&#10;&#10;Description automatically generated">
            <a:extLst>
              <a:ext uri="{FF2B5EF4-FFF2-40B4-BE49-F238E27FC236}">
                <a16:creationId xmlns:a16="http://schemas.microsoft.com/office/drawing/2014/main" id="{4EECF8A6-3BAA-DD7E-DF0A-360C2B6BD0B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13193" y="3474932"/>
            <a:ext cx="3723916" cy="1095794"/>
          </a:xfrm>
          <a:prstGeom prst="rect">
            <a:avLst/>
          </a:prstGeom>
        </p:spPr>
      </p:pic>
    </p:spTree>
    <p:extLst>
      <p:ext uri="{BB962C8B-B14F-4D97-AF65-F5344CB8AC3E}">
        <p14:creationId xmlns:p14="http://schemas.microsoft.com/office/powerpoint/2010/main" val="148515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55560-7572-4E26-AA6F-9476EBAE3E19}"/>
              </a:ext>
            </a:extLst>
          </p:cNvPr>
          <p:cNvSpPr>
            <a:spLocks noGrp="1"/>
          </p:cNvSpPr>
          <p:nvPr>
            <p:ph idx="1"/>
          </p:nvPr>
        </p:nvSpPr>
        <p:spPr>
          <a:xfrm>
            <a:off x="997070" y="2645482"/>
            <a:ext cx="10375900" cy="3431044"/>
          </a:xfrm>
        </p:spPr>
        <p:txBody>
          <a:bodyPr>
            <a:normAutofit/>
          </a:bodyPr>
          <a:lstStyle/>
          <a:p>
            <a:r>
              <a:rPr lang="en-GB" b="1" dirty="0">
                <a:solidFill>
                  <a:srgbClr val="5DC6C6"/>
                </a:solidFill>
              </a:rPr>
              <a:t>Show understanding of how a drum pattern, bassline and riff fit together to create a memorable and catchy groove.</a:t>
            </a:r>
          </a:p>
          <a:p>
            <a:r>
              <a:rPr lang="en-GB" b="1" dirty="0">
                <a:solidFill>
                  <a:srgbClr val="005F85"/>
                </a:solidFill>
              </a:rPr>
              <a:t>Identify drum patterns, basslines, and riffs and play them using body percussion and voices.</a:t>
            </a:r>
          </a:p>
          <a:p>
            <a:r>
              <a:rPr lang="en-GB" b="1" dirty="0">
                <a:solidFill>
                  <a:srgbClr val="F3001B"/>
                </a:solidFill>
              </a:rPr>
              <a:t>Compose and perform drum patterns, basslines, and riffs on a variety of instruments as part of a group.</a:t>
            </a:r>
            <a:endParaRPr lang="en-GB" dirty="0"/>
          </a:p>
        </p:txBody>
      </p:sp>
      <p:sp>
        <p:nvSpPr>
          <p:cNvPr id="4" name="TextBox 3">
            <a:extLst>
              <a:ext uri="{FF2B5EF4-FFF2-40B4-BE49-F238E27FC236}">
                <a16:creationId xmlns:a16="http://schemas.microsoft.com/office/drawing/2014/main" id="{B1C1208D-2F4A-4153-97EF-A9A6F5BC9C2B}"/>
              </a:ext>
            </a:extLst>
          </p:cNvPr>
          <p:cNvSpPr txBox="1"/>
          <p:nvPr/>
        </p:nvSpPr>
        <p:spPr>
          <a:xfrm>
            <a:off x="1177446" y="1180671"/>
            <a:ext cx="5336088" cy="830997"/>
          </a:xfrm>
          <a:prstGeom prst="rect">
            <a:avLst/>
          </a:prstGeom>
          <a:noFill/>
        </p:spPr>
        <p:txBody>
          <a:bodyPr wrap="square" rtlCol="0">
            <a:spAutoFit/>
          </a:bodyPr>
          <a:lstStyle/>
          <a:p>
            <a:r>
              <a:rPr lang="en-GB" sz="4800" b="1">
                <a:solidFill>
                  <a:schemeClr val="bg1"/>
                </a:solidFill>
                <a:latin typeface="Century Gothic" panose="020B0502020202020204" pitchFamily="34" charset="0"/>
              </a:rPr>
              <a:t>Musical learning</a:t>
            </a:r>
          </a:p>
        </p:txBody>
      </p:sp>
    </p:spTree>
    <p:extLst>
      <p:ext uri="{BB962C8B-B14F-4D97-AF65-F5344CB8AC3E}">
        <p14:creationId xmlns:p14="http://schemas.microsoft.com/office/powerpoint/2010/main" val="2998267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Warm-up: Listen and move</a:t>
            </a:r>
          </a:p>
        </p:txBody>
      </p:sp>
      <p:sp>
        <p:nvSpPr>
          <p:cNvPr id="2" name="Content Placeholder 1">
            <a:extLst>
              <a:ext uri="{FF2B5EF4-FFF2-40B4-BE49-F238E27FC236}">
                <a16:creationId xmlns:a16="http://schemas.microsoft.com/office/drawing/2014/main" id="{CD418B39-9369-E879-9C4A-1F3179A34497}"/>
              </a:ext>
            </a:extLst>
          </p:cNvPr>
          <p:cNvSpPr txBox="1">
            <a:spLocks/>
          </p:cNvSpPr>
          <p:nvPr/>
        </p:nvSpPr>
        <p:spPr>
          <a:xfrm>
            <a:off x="6281531" y="2963798"/>
            <a:ext cx="6530919" cy="174928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4"/>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dirty="0">
              <a:solidFill>
                <a:srgbClr val="3A8B8E"/>
              </a:solidFill>
              <a:latin typeface="VAG Rounded Std Light" panose="020F0902020204020204" pitchFamily="34" charset="0"/>
            </a:endParaRPr>
          </a:p>
          <a:p>
            <a:r>
              <a:rPr lang="en-GB" b="1" dirty="0">
                <a:solidFill>
                  <a:srgbClr val="3A8B8E"/>
                </a:solidFill>
              </a:rPr>
              <a:t>Can you step in time </a:t>
            </a:r>
            <a:br>
              <a:rPr lang="en-GB" b="1" dirty="0">
                <a:solidFill>
                  <a:srgbClr val="3A8B8E"/>
                </a:solidFill>
              </a:rPr>
            </a:br>
            <a:r>
              <a:rPr lang="en-GB" b="1" dirty="0">
                <a:solidFill>
                  <a:srgbClr val="3A8B8E"/>
                </a:solidFill>
              </a:rPr>
              <a:t>with the choir?</a:t>
            </a:r>
          </a:p>
        </p:txBody>
      </p:sp>
      <p:pic>
        <p:nvPicPr>
          <p:cNvPr id="8" name="Online Media 3">
            <a:hlinkClick r:id="" action="ppaction://media"/>
            <a:extLst>
              <a:ext uri="{FF2B5EF4-FFF2-40B4-BE49-F238E27FC236}">
                <a16:creationId xmlns:a16="http://schemas.microsoft.com/office/drawing/2014/main" id="{882B4C18-70D1-4788-9B13-8A9B92077866}"/>
              </a:ext>
            </a:extLst>
          </p:cNvPr>
          <p:cNvPicPr>
            <a:picLocks noRot="1" noChangeAspect="1"/>
          </p:cNvPicPr>
          <p:nvPr>
            <a:videoFile r:link="rId1"/>
          </p:nvPr>
        </p:nvPicPr>
        <p:blipFill>
          <a:blip r:embed="rId5"/>
          <a:stretch>
            <a:fillRect/>
          </a:stretch>
        </p:blipFill>
        <p:spPr>
          <a:xfrm>
            <a:off x="1703785" y="2471070"/>
            <a:ext cx="3828254" cy="2871952"/>
          </a:xfrm>
          <a:prstGeom prst="rect">
            <a:avLst/>
          </a:prstGeom>
        </p:spPr>
      </p:pic>
      <p:sp>
        <p:nvSpPr>
          <p:cNvPr id="9" name="TextBox 8">
            <a:extLst>
              <a:ext uri="{FF2B5EF4-FFF2-40B4-BE49-F238E27FC236}">
                <a16:creationId xmlns:a16="http://schemas.microsoft.com/office/drawing/2014/main" id="{693EE645-3782-C1CA-A929-A5DE6111A8F9}"/>
              </a:ext>
            </a:extLst>
          </p:cNvPr>
          <p:cNvSpPr txBox="1"/>
          <p:nvPr/>
        </p:nvSpPr>
        <p:spPr>
          <a:xfrm>
            <a:off x="1139825" y="5446642"/>
            <a:ext cx="4956175" cy="584775"/>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Jesus you’re worthy to be praised </a:t>
            </a:r>
            <a:br>
              <a:rPr lang="en-US" sz="1600" b="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performed by Potter’s House Mass Choir.</a:t>
            </a:r>
          </a:p>
        </p:txBody>
      </p:sp>
    </p:spTree>
    <p:extLst>
      <p:ext uri="{BB962C8B-B14F-4D97-AF65-F5344CB8AC3E}">
        <p14:creationId xmlns:p14="http://schemas.microsoft.com/office/powerpoint/2010/main" val="135710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Warm-up: </a:t>
            </a:r>
            <a:r>
              <a:rPr lang="en-GB" b="1" dirty="0"/>
              <a:t>Clap the beat</a:t>
            </a:r>
            <a:endParaRPr lang="en-GB" b="1" dirty="0">
              <a:latin typeface="Century Gothic" panose="020B0502020202020204" pitchFamily="34" charset="0"/>
            </a:endParaRPr>
          </a:p>
        </p:txBody>
      </p:sp>
      <p:pic>
        <p:nvPicPr>
          <p:cNvPr id="6" name="Online Media 5">
            <a:hlinkClick r:id="" action="ppaction://media"/>
            <a:extLst>
              <a:ext uri="{FF2B5EF4-FFF2-40B4-BE49-F238E27FC236}">
                <a16:creationId xmlns:a16="http://schemas.microsoft.com/office/drawing/2014/main" id="{677067E0-2F1F-21CF-94C7-B528F108CA89}"/>
              </a:ext>
            </a:extLst>
          </p:cNvPr>
          <p:cNvPicPr>
            <a:picLocks noGrp="1" noRot="1" noChangeAspect="1"/>
          </p:cNvPicPr>
          <p:nvPr>
            <p:ph type="media" sz="quarter" idx="14"/>
            <a:videoFile r:link="rId1"/>
          </p:nvPr>
        </p:nvPicPr>
        <p:blipFill>
          <a:blip r:embed="rId4"/>
          <a:stretch>
            <a:fillRect/>
          </a:stretch>
        </p:blipFill>
        <p:spPr>
          <a:xfrm>
            <a:off x="1174800" y="2422351"/>
            <a:ext cx="3993548" cy="2995160"/>
          </a:xfrm>
          <a:prstGeom prst="rect">
            <a:avLst/>
          </a:prstGeom>
        </p:spPr>
      </p:pic>
      <p:sp>
        <p:nvSpPr>
          <p:cNvPr id="7" name="Content Placeholder 1">
            <a:extLst>
              <a:ext uri="{FF2B5EF4-FFF2-40B4-BE49-F238E27FC236}">
                <a16:creationId xmlns:a16="http://schemas.microsoft.com/office/drawing/2014/main" id="{0C733FED-E6ED-D7AD-F379-575CD508692B}"/>
              </a:ext>
            </a:extLst>
          </p:cNvPr>
          <p:cNvSpPr txBox="1">
            <a:spLocks/>
          </p:cNvSpPr>
          <p:nvPr/>
        </p:nvSpPr>
        <p:spPr>
          <a:xfrm>
            <a:off x="5375234" y="2633999"/>
            <a:ext cx="5781114" cy="340464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5"/>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3A8B8E"/>
                </a:solidFill>
              </a:rPr>
              <a:t>Count the beats as you step: </a:t>
            </a:r>
            <a:br>
              <a:rPr lang="en-GB" b="1" dirty="0">
                <a:solidFill>
                  <a:srgbClr val="3A8B8E"/>
                </a:solidFill>
              </a:rPr>
            </a:br>
            <a:r>
              <a:rPr lang="en-GB" b="1" dirty="0">
                <a:solidFill>
                  <a:srgbClr val="3A8B8E"/>
                </a:solidFill>
              </a:rPr>
              <a:t>‘1, 2, 3, 4, 1, 2, 3, 4’.</a:t>
            </a:r>
          </a:p>
          <a:p>
            <a:r>
              <a:rPr lang="en-GB" b="1" dirty="0">
                <a:solidFill>
                  <a:srgbClr val="3A8B8E"/>
                </a:solidFill>
              </a:rPr>
              <a:t>Transfer the counting into your silent ‘thinking voice’.</a:t>
            </a:r>
          </a:p>
          <a:p>
            <a:r>
              <a:rPr lang="en-GB" b="1" dirty="0">
                <a:solidFill>
                  <a:srgbClr val="3A8B8E"/>
                </a:solidFill>
              </a:rPr>
              <a:t>Watch my hand, I’m going to hold up either 1, 2, 3, or 4 fingers. </a:t>
            </a:r>
            <a:br>
              <a:rPr lang="en-GB" b="1" dirty="0">
                <a:solidFill>
                  <a:srgbClr val="3A8B8E"/>
                </a:solidFill>
              </a:rPr>
            </a:br>
            <a:r>
              <a:rPr lang="en-GB" b="1" dirty="0">
                <a:solidFill>
                  <a:srgbClr val="3A8B8E"/>
                </a:solidFill>
              </a:rPr>
              <a:t>Can you clap on different beats together?</a:t>
            </a:r>
          </a:p>
        </p:txBody>
      </p:sp>
      <p:sp>
        <p:nvSpPr>
          <p:cNvPr id="9" name="TextBox 8">
            <a:extLst>
              <a:ext uri="{FF2B5EF4-FFF2-40B4-BE49-F238E27FC236}">
                <a16:creationId xmlns:a16="http://schemas.microsoft.com/office/drawing/2014/main" id="{781FAB49-F1D6-A6AB-9B92-B684F2FFDBE7}"/>
              </a:ext>
            </a:extLst>
          </p:cNvPr>
          <p:cNvSpPr txBox="1"/>
          <p:nvPr/>
        </p:nvSpPr>
        <p:spPr>
          <a:xfrm>
            <a:off x="742261" y="5446642"/>
            <a:ext cx="4956175" cy="584775"/>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Cissy strut</a:t>
            </a:r>
            <a:br>
              <a:rPr lang="en-US" sz="1600" b="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performed by The Meters.</a:t>
            </a:r>
          </a:p>
        </p:txBody>
      </p:sp>
    </p:spTree>
    <p:extLst>
      <p:ext uri="{BB962C8B-B14F-4D97-AF65-F5344CB8AC3E}">
        <p14:creationId xmlns:p14="http://schemas.microsoft.com/office/powerpoint/2010/main" val="99697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It’s all about the bass</a:t>
            </a:r>
          </a:p>
        </p:txBody>
      </p:sp>
      <p:sp>
        <p:nvSpPr>
          <p:cNvPr id="4" name="Content Placeholder 1">
            <a:extLst>
              <a:ext uri="{FF2B5EF4-FFF2-40B4-BE49-F238E27FC236}">
                <a16:creationId xmlns:a16="http://schemas.microsoft.com/office/drawing/2014/main" id="{E6C5D2DE-6CC8-2A9B-08C9-2B29566F6627}"/>
              </a:ext>
            </a:extLst>
          </p:cNvPr>
          <p:cNvSpPr txBox="1">
            <a:spLocks/>
          </p:cNvSpPr>
          <p:nvPr/>
        </p:nvSpPr>
        <p:spPr>
          <a:xfrm>
            <a:off x="5384621" y="2298123"/>
            <a:ext cx="5829122" cy="3404649"/>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FontTx/>
              <a:buBlip>
                <a:blip r:embed="rId4"/>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b="1" dirty="0">
              <a:solidFill>
                <a:srgbClr val="3A8B8E"/>
              </a:solidFill>
            </a:endParaRPr>
          </a:p>
          <a:p>
            <a:r>
              <a:rPr lang="en-GB" b="1" dirty="0">
                <a:solidFill>
                  <a:srgbClr val="3A8B8E"/>
                </a:solidFill>
              </a:rPr>
              <a:t>The way the bass interacts with the kick drum is important in ‘groove’ music.</a:t>
            </a:r>
          </a:p>
          <a:p>
            <a:r>
              <a:rPr lang="en-GB" b="1" dirty="0">
                <a:solidFill>
                  <a:srgbClr val="3A8B8E"/>
                </a:solidFill>
              </a:rPr>
              <a:t>Listen from 0:46 secs.</a:t>
            </a:r>
          </a:p>
          <a:p>
            <a:r>
              <a:rPr lang="en-GB" b="1" dirty="0">
                <a:solidFill>
                  <a:srgbClr val="3A8B8E"/>
                </a:solidFill>
              </a:rPr>
              <a:t>Can you hear the bassline?</a:t>
            </a:r>
          </a:p>
          <a:p>
            <a:r>
              <a:rPr lang="en-GB" b="1" dirty="0">
                <a:solidFill>
                  <a:srgbClr val="3A8B8E"/>
                </a:solidFill>
              </a:rPr>
              <a:t>What makes it memorable?</a:t>
            </a:r>
          </a:p>
          <a:p>
            <a:r>
              <a:rPr lang="en-GB" b="1" dirty="0">
                <a:solidFill>
                  <a:srgbClr val="3A8B8E"/>
                </a:solidFill>
              </a:rPr>
              <a:t>Can you sing the bassline using a ‘</a:t>
            </a:r>
            <a:r>
              <a:rPr lang="en-GB" b="1" dirty="0" err="1">
                <a:solidFill>
                  <a:srgbClr val="3A8B8E"/>
                </a:solidFill>
              </a:rPr>
              <a:t>dumn</a:t>
            </a:r>
            <a:r>
              <a:rPr lang="en-GB" b="1" dirty="0">
                <a:solidFill>
                  <a:srgbClr val="3A8B8E"/>
                </a:solidFill>
              </a:rPr>
              <a:t>’ sound?</a:t>
            </a:r>
            <a:endParaRPr lang="en-GB" b="1" dirty="0"/>
          </a:p>
        </p:txBody>
      </p:sp>
      <p:pic>
        <p:nvPicPr>
          <p:cNvPr id="6" name="Online Media 10">
            <a:hlinkClick r:id="" action="ppaction://media"/>
            <a:extLst>
              <a:ext uri="{FF2B5EF4-FFF2-40B4-BE49-F238E27FC236}">
                <a16:creationId xmlns:a16="http://schemas.microsoft.com/office/drawing/2014/main" id="{CD97BA8F-0E65-B444-0576-0F6AA5E8F1BB}"/>
              </a:ext>
            </a:extLst>
          </p:cNvPr>
          <p:cNvPicPr>
            <a:picLocks noGrp="1" noRot="1" noChangeAspect="1"/>
          </p:cNvPicPr>
          <p:nvPr>
            <p:ph type="media" sz="quarter" idx="14"/>
            <a:videoFile r:link="rId1"/>
          </p:nvPr>
        </p:nvPicPr>
        <p:blipFill>
          <a:blip r:embed="rId5"/>
          <a:stretch>
            <a:fillRect/>
          </a:stretch>
        </p:blipFill>
        <p:spPr>
          <a:xfrm>
            <a:off x="1016323" y="2392194"/>
            <a:ext cx="4171902" cy="3128925"/>
          </a:xfrm>
          <a:prstGeom prst="rect">
            <a:avLst/>
          </a:prstGeom>
        </p:spPr>
      </p:pic>
      <p:sp>
        <p:nvSpPr>
          <p:cNvPr id="8" name="TextBox 7">
            <a:extLst>
              <a:ext uri="{FF2B5EF4-FFF2-40B4-BE49-F238E27FC236}">
                <a16:creationId xmlns:a16="http://schemas.microsoft.com/office/drawing/2014/main" id="{0B634991-7C88-B0D2-5075-3AE3A6C1F65E}"/>
              </a:ext>
            </a:extLst>
          </p:cNvPr>
          <p:cNvSpPr txBox="1"/>
          <p:nvPr/>
        </p:nvSpPr>
        <p:spPr>
          <a:xfrm>
            <a:off x="1417243" y="5506276"/>
            <a:ext cx="3352662" cy="592006"/>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Watermelon man </a:t>
            </a:r>
            <a:br>
              <a:rPr lang="en-US" sz="1600" b="1" i="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by Herbie Hancock.</a:t>
            </a:r>
          </a:p>
        </p:txBody>
      </p:sp>
    </p:spTree>
    <p:extLst>
      <p:ext uri="{BB962C8B-B14F-4D97-AF65-F5344CB8AC3E}">
        <p14:creationId xmlns:p14="http://schemas.microsoft.com/office/powerpoint/2010/main" val="27067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It’s all about the bass</a:t>
            </a:r>
          </a:p>
        </p:txBody>
      </p:sp>
      <p:sp>
        <p:nvSpPr>
          <p:cNvPr id="4" name="Content Placeholder 1">
            <a:extLst>
              <a:ext uri="{FF2B5EF4-FFF2-40B4-BE49-F238E27FC236}">
                <a16:creationId xmlns:a16="http://schemas.microsoft.com/office/drawing/2014/main" id="{E6C5D2DE-6CC8-2A9B-08C9-2B29566F6627}"/>
              </a:ext>
            </a:extLst>
          </p:cNvPr>
          <p:cNvSpPr txBox="1">
            <a:spLocks/>
          </p:cNvSpPr>
          <p:nvPr/>
        </p:nvSpPr>
        <p:spPr>
          <a:xfrm>
            <a:off x="899539" y="1987881"/>
            <a:ext cx="9860990" cy="4331276"/>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FontTx/>
              <a:buBlip>
                <a:blip r:embed="rId3"/>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b="1" dirty="0">
              <a:solidFill>
                <a:srgbClr val="3A8B8E"/>
              </a:solidFill>
            </a:endParaRPr>
          </a:p>
          <a:p>
            <a:r>
              <a:rPr lang="en-GB" b="1" dirty="0">
                <a:solidFill>
                  <a:srgbClr val="3A8B8E"/>
                </a:solidFill>
              </a:rPr>
              <a:t>You are going to revise your drum groove by composing a bassline to go with it. </a:t>
            </a:r>
          </a:p>
          <a:p>
            <a:r>
              <a:rPr lang="en-GB" b="1" dirty="0">
                <a:solidFill>
                  <a:srgbClr val="3A8B8E"/>
                </a:solidFill>
              </a:rPr>
              <a:t>You will use a pentatonic scale: C – D – E – G – A </a:t>
            </a:r>
          </a:p>
          <a:p>
            <a:r>
              <a:rPr lang="en-GB" b="1" dirty="0">
                <a:solidFill>
                  <a:srgbClr val="3A8B8E"/>
                </a:solidFill>
              </a:rPr>
              <a:t>Here are some tips for creating strong, riff-based bass lines:</a:t>
            </a:r>
          </a:p>
          <a:p>
            <a:pPr lvl="1"/>
            <a:r>
              <a:rPr lang="en-GB" b="1" dirty="0">
                <a:solidFill>
                  <a:srgbClr val="5DC6C6"/>
                </a:solidFill>
              </a:rPr>
              <a:t>Make sure the bassline fits with the kick drum.</a:t>
            </a:r>
          </a:p>
          <a:p>
            <a:pPr lvl="1"/>
            <a:r>
              <a:rPr lang="en-GB" b="1" dirty="0">
                <a:solidFill>
                  <a:srgbClr val="005F85"/>
                </a:solidFill>
              </a:rPr>
              <a:t>Keep it simple – short and repeated is good!</a:t>
            </a:r>
          </a:p>
          <a:p>
            <a:pPr lvl="1"/>
            <a:r>
              <a:rPr lang="en-GB" b="1" dirty="0">
                <a:solidFill>
                  <a:srgbClr val="FAA82C"/>
                </a:solidFill>
              </a:rPr>
              <a:t>It’s a good idea to start your bassline on the note C, as this is the key that we are in.</a:t>
            </a:r>
          </a:p>
          <a:p>
            <a:pPr lvl="1"/>
            <a:r>
              <a:rPr lang="en-GB" b="1" dirty="0">
                <a:solidFill>
                  <a:srgbClr val="F3001B"/>
                </a:solidFill>
              </a:rPr>
              <a:t>Think about the difference between smooth (</a:t>
            </a:r>
            <a:r>
              <a:rPr lang="en-GB" b="1" i="1" dirty="0">
                <a:solidFill>
                  <a:srgbClr val="F3001B"/>
                </a:solidFill>
              </a:rPr>
              <a:t>legato</a:t>
            </a:r>
            <a:r>
              <a:rPr lang="en-GB" b="1" dirty="0">
                <a:solidFill>
                  <a:srgbClr val="F3001B"/>
                </a:solidFill>
              </a:rPr>
              <a:t>) notes and detached (</a:t>
            </a:r>
            <a:r>
              <a:rPr lang="en-GB" b="1" i="1" dirty="0">
                <a:solidFill>
                  <a:srgbClr val="F3001B"/>
                </a:solidFill>
              </a:rPr>
              <a:t>staccato</a:t>
            </a:r>
            <a:r>
              <a:rPr lang="en-GB" b="1" dirty="0">
                <a:solidFill>
                  <a:srgbClr val="F3001B"/>
                </a:solidFill>
              </a:rPr>
              <a:t>) notes.</a:t>
            </a:r>
          </a:p>
          <a:p>
            <a:r>
              <a:rPr lang="en-GB" b="1" dirty="0">
                <a:solidFill>
                  <a:srgbClr val="3A8B8E"/>
                </a:solidFill>
              </a:rPr>
              <a:t>Write your bassline down.</a:t>
            </a:r>
          </a:p>
        </p:txBody>
      </p:sp>
    </p:spTree>
    <p:extLst>
      <p:ext uri="{BB962C8B-B14F-4D97-AF65-F5344CB8AC3E}">
        <p14:creationId xmlns:p14="http://schemas.microsoft.com/office/powerpoint/2010/main" val="326040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6D0F30B-C4C0-12B3-FB29-07957C6830C0}"/>
              </a:ext>
            </a:extLst>
          </p:cNvPr>
          <p:cNvSpPr>
            <a:spLocks noGrp="1"/>
          </p:cNvSpPr>
          <p:nvPr>
            <p:ph type="title"/>
          </p:nvPr>
        </p:nvSpPr>
        <p:spPr>
          <a:xfrm>
            <a:off x="900113" y="819150"/>
            <a:ext cx="10163175" cy="1325563"/>
          </a:xfrm>
        </p:spPr>
        <p:txBody>
          <a:bodyPr>
            <a:normAutofit/>
          </a:bodyPr>
          <a:lstStyle/>
          <a:p>
            <a:r>
              <a:rPr lang="en-GB" b="1" dirty="0">
                <a:latin typeface="Century Gothic" panose="020B0502020202020204" pitchFamily="34" charset="0"/>
              </a:rPr>
              <a:t>Perform and record</a:t>
            </a:r>
          </a:p>
        </p:txBody>
      </p:sp>
      <p:sp>
        <p:nvSpPr>
          <p:cNvPr id="3" name="Content Placeholder 1">
            <a:extLst>
              <a:ext uri="{FF2B5EF4-FFF2-40B4-BE49-F238E27FC236}">
                <a16:creationId xmlns:a16="http://schemas.microsoft.com/office/drawing/2014/main" id="{1BAF3465-6103-41EC-A41D-F244D2330900}"/>
              </a:ext>
            </a:extLst>
          </p:cNvPr>
          <p:cNvSpPr txBox="1">
            <a:spLocks noGrp="1"/>
          </p:cNvSpPr>
          <p:nvPr>
            <p:ph idx="10"/>
          </p:nvPr>
        </p:nvSpPr>
        <p:spPr>
          <a:xfrm>
            <a:off x="1230313" y="2414588"/>
            <a:ext cx="9043987" cy="3405187"/>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3"/>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b="1" dirty="0">
              <a:solidFill>
                <a:srgbClr val="3A8B8E"/>
              </a:solidFill>
            </a:endParaRPr>
          </a:p>
          <a:p>
            <a:r>
              <a:rPr lang="en-GB" b="1" dirty="0">
                <a:solidFill>
                  <a:srgbClr val="3A8B8E"/>
                </a:solidFill>
              </a:rPr>
              <a:t>Share a performance of your bassline with the rest of the class. </a:t>
            </a:r>
          </a:p>
          <a:p>
            <a:r>
              <a:rPr lang="en-GB" b="1" dirty="0">
                <a:solidFill>
                  <a:srgbClr val="3A8B8E"/>
                </a:solidFill>
              </a:rPr>
              <a:t>Record your basslines and drum grooves so you can come back to them next lesson.</a:t>
            </a:r>
          </a:p>
          <a:p>
            <a:endParaRPr lang="en-GB" b="1" dirty="0"/>
          </a:p>
        </p:txBody>
      </p:sp>
    </p:spTree>
    <p:extLst>
      <p:ext uri="{BB962C8B-B14F-4D97-AF65-F5344CB8AC3E}">
        <p14:creationId xmlns:p14="http://schemas.microsoft.com/office/powerpoint/2010/main" val="3705404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0B19F2-7392-00AF-B079-C259B0FDDA9A}"/>
              </a:ext>
            </a:extLst>
          </p:cNvPr>
          <p:cNvSpPr txBox="1"/>
          <p:nvPr/>
        </p:nvSpPr>
        <p:spPr>
          <a:xfrm>
            <a:off x="2645128" y="3852149"/>
            <a:ext cx="8357616" cy="954107"/>
          </a:xfrm>
          <a:prstGeom prst="rect">
            <a:avLst/>
          </a:prstGeom>
          <a:noFill/>
        </p:spPr>
        <p:txBody>
          <a:bodyPr wrap="square" rtlCol="0">
            <a:spAutoFit/>
          </a:bodyPr>
          <a:lstStyle/>
          <a:p>
            <a:r>
              <a:rPr lang="en-GB" sz="2800" b="1" dirty="0">
                <a:solidFill>
                  <a:srgbClr val="3A8B8E"/>
                </a:solidFill>
                <a:latin typeface="Century Gothic" panose="020B0502020202020204" pitchFamily="34" charset="0"/>
              </a:rPr>
              <a:t>Composed a bassline to ‘lock in’ with our </a:t>
            </a:r>
            <a:br>
              <a:rPr lang="en-GB" sz="2800" b="1" dirty="0">
                <a:solidFill>
                  <a:srgbClr val="3A8B8E"/>
                </a:solidFill>
                <a:latin typeface="Century Gothic" panose="020B0502020202020204" pitchFamily="34" charset="0"/>
              </a:rPr>
            </a:br>
            <a:r>
              <a:rPr lang="en-GB" sz="2800" b="1" dirty="0">
                <a:solidFill>
                  <a:srgbClr val="3A8B8E"/>
                </a:solidFill>
                <a:latin typeface="Century Gothic" panose="020B0502020202020204" pitchFamily="34" charset="0"/>
              </a:rPr>
              <a:t>drum patterns.</a:t>
            </a:r>
          </a:p>
        </p:txBody>
      </p:sp>
      <p:sp>
        <p:nvSpPr>
          <p:cNvPr id="11" name="TextBox 10">
            <a:extLst>
              <a:ext uri="{FF2B5EF4-FFF2-40B4-BE49-F238E27FC236}">
                <a16:creationId xmlns:a16="http://schemas.microsoft.com/office/drawing/2014/main" id="{18DE2A39-7D30-7E90-E142-DF5E3F21163C}"/>
              </a:ext>
            </a:extLst>
          </p:cNvPr>
          <p:cNvSpPr txBox="1"/>
          <p:nvPr/>
        </p:nvSpPr>
        <p:spPr>
          <a:xfrm>
            <a:off x="2645128" y="2744241"/>
            <a:ext cx="8357616" cy="523220"/>
          </a:xfrm>
          <a:prstGeom prst="rect">
            <a:avLst/>
          </a:prstGeom>
          <a:noFill/>
        </p:spPr>
        <p:txBody>
          <a:bodyPr wrap="square" rtlCol="0">
            <a:spAutoFit/>
          </a:bodyPr>
          <a:lstStyle/>
          <a:p>
            <a:r>
              <a:rPr lang="en-GB" sz="2800" b="1" dirty="0">
                <a:solidFill>
                  <a:srgbClr val="3A8B8E"/>
                </a:solidFill>
                <a:latin typeface="Century Gothic" panose="020B0502020202020204" pitchFamily="34" charset="0"/>
              </a:rPr>
              <a:t>Worked collaboratively in a group.</a:t>
            </a:r>
          </a:p>
        </p:txBody>
      </p:sp>
      <p:pic>
        <p:nvPicPr>
          <p:cNvPr id="12" name="Graphic 11" descr="Checkbox Ticked with solid fill">
            <a:extLst>
              <a:ext uri="{FF2B5EF4-FFF2-40B4-BE49-F238E27FC236}">
                <a16:creationId xmlns:a16="http://schemas.microsoft.com/office/drawing/2014/main" id="{C260EA72-F9CF-0CBD-3D0E-7107DAD00F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3775" y="3777570"/>
            <a:ext cx="1103266" cy="1103266"/>
          </a:xfrm>
          <a:prstGeom prst="rect">
            <a:avLst/>
          </a:prstGeom>
        </p:spPr>
      </p:pic>
      <p:pic>
        <p:nvPicPr>
          <p:cNvPr id="13" name="Graphic 12" descr="Checkbox Ticked with solid fill">
            <a:extLst>
              <a:ext uri="{FF2B5EF4-FFF2-40B4-BE49-F238E27FC236}">
                <a16:creationId xmlns:a16="http://schemas.microsoft.com/office/drawing/2014/main" id="{6B350AF4-8241-C5B5-EC40-C210EE64F2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3775" y="2528797"/>
            <a:ext cx="1103266" cy="1103266"/>
          </a:xfrm>
          <a:prstGeom prst="rect">
            <a:avLst/>
          </a:prstGeom>
        </p:spPr>
      </p:pic>
    </p:spTree>
    <p:extLst>
      <p:ext uri="{BB962C8B-B14F-4D97-AF65-F5344CB8AC3E}">
        <p14:creationId xmlns:p14="http://schemas.microsoft.com/office/powerpoint/2010/main" val="6776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05A-6FED-CFF0-E263-BD8271863F94}"/>
              </a:ext>
            </a:extLst>
          </p:cNvPr>
          <p:cNvSpPr>
            <a:spLocks noGrp="1"/>
          </p:cNvSpPr>
          <p:nvPr>
            <p:ph type="title"/>
          </p:nvPr>
        </p:nvSpPr>
        <p:spPr/>
        <p:txBody>
          <a:bodyPr/>
          <a:lstStyle/>
          <a:p>
            <a:r>
              <a:rPr lang="en-US" b="1"/>
              <a:t>Lesson 3</a:t>
            </a:r>
            <a:endParaRPr lang="en-GB" b="1"/>
          </a:p>
        </p:txBody>
      </p:sp>
      <p:sp>
        <p:nvSpPr>
          <p:cNvPr id="3" name="Content Placeholder 2">
            <a:extLst>
              <a:ext uri="{FF2B5EF4-FFF2-40B4-BE49-F238E27FC236}">
                <a16:creationId xmlns:a16="http://schemas.microsoft.com/office/drawing/2014/main" id="{59F82D9E-5108-2ADF-B729-34E530F6108C}"/>
              </a:ext>
            </a:extLst>
          </p:cNvPr>
          <p:cNvSpPr>
            <a:spLocks noGrp="1"/>
          </p:cNvSpPr>
          <p:nvPr>
            <p:ph idx="1"/>
          </p:nvPr>
        </p:nvSpPr>
        <p:spPr/>
        <p:txBody>
          <a:bodyPr/>
          <a:lstStyle/>
          <a:p>
            <a:r>
              <a:rPr lang="en-US" dirty="0"/>
              <a:t>Compose a memorable riff-based melody.</a:t>
            </a:r>
          </a:p>
          <a:p>
            <a:r>
              <a:rPr lang="en-US" dirty="0"/>
              <a:t>Review our work to make improvements.</a:t>
            </a:r>
          </a:p>
          <a:p>
            <a:endParaRPr lang="en-US" dirty="0"/>
          </a:p>
        </p:txBody>
      </p:sp>
      <p:sp>
        <p:nvSpPr>
          <p:cNvPr id="4" name="TextBox 3">
            <a:extLst>
              <a:ext uri="{FF2B5EF4-FFF2-40B4-BE49-F238E27FC236}">
                <a16:creationId xmlns:a16="http://schemas.microsoft.com/office/drawing/2014/main" id="{3CF775F2-2B9F-422D-B9B3-5CCCF7886B4D}"/>
              </a:ext>
            </a:extLst>
          </p:cNvPr>
          <p:cNvSpPr txBox="1"/>
          <p:nvPr/>
        </p:nvSpPr>
        <p:spPr>
          <a:xfrm>
            <a:off x="1246916" y="2081707"/>
            <a:ext cx="9749786" cy="461665"/>
          </a:xfrm>
          <a:prstGeom prst="rect">
            <a:avLst/>
          </a:prstGeom>
          <a:noFill/>
        </p:spPr>
        <p:txBody>
          <a:bodyPr wrap="square">
            <a:spAutoFit/>
          </a:bodyPr>
          <a:lstStyle/>
          <a:p>
            <a:r>
              <a:rPr lang="en-US" sz="2400" b="1" dirty="0">
                <a:solidFill>
                  <a:schemeClr val="bg1"/>
                </a:solidFill>
                <a:latin typeface="Century Gothic" panose="020B0502020202020204" pitchFamily="34" charset="0"/>
              </a:rPr>
              <a:t>Create a riff-based melody.</a:t>
            </a:r>
          </a:p>
        </p:txBody>
      </p:sp>
    </p:spTree>
    <p:extLst>
      <p:ext uri="{BB962C8B-B14F-4D97-AF65-F5344CB8AC3E}">
        <p14:creationId xmlns:p14="http://schemas.microsoft.com/office/powerpoint/2010/main" val="789838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fontScale="90000"/>
          </a:bodyPr>
          <a:lstStyle/>
          <a:p>
            <a:r>
              <a:rPr lang="en-GB" b="1" dirty="0">
                <a:latin typeface="Century Gothic" panose="020B0502020202020204" pitchFamily="34" charset="0"/>
              </a:rPr>
              <a:t>Warm-up: </a:t>
            </a:r>
            <a:r>
              <a:rPr lang="en-GB" b="1" i="1" dirty="0">
                <a:latin typeface="Century Gothic" panose="020B0502020202020204" pitchFamily="34" charset="0"/>
              </a:rPr>
              <a:t>Do your dooty </a:t>
            </a:r>
            <a:br>
              <a:rPr lang="en-GB" b="1" i="1" dirty="0">
                <a:latin typeface="Century Gothic" panose="020B0502020202020204" pitchFamily="34" charset="0"/>
              </a:rPr>
            </a:br>
            <a:r>
              <a:rPr lang="en-GB" b="1" dirty="0">
                <a:latin typeface="Century Gothic" panose="020B0502020202020204" pitchFamily="34" charset="0"/>
              </a:rPr>
              <a:t>– put it together</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BBAF5E4-1E1B-2BE0-1B00-33B05E14D8E3}"/>
                  </a:ext>
                </a:extLst>
              </p14:cNvPr>
              <p14:cNvContentPartPr/>
              <p14:nvPr/>
            </p14:nvContentPartPr>
            <p14:xfrm>
              <a:off x="2983526" y="3148123"/>
              <a:ext cx="360" cy="360"/>
            </p14:xfrm>
          </p:contentPart>
        </mc:Choice>
        <mc:Fallback xmlns="">
          <p:pic>
            <p:nvPicPr>
              <p:cNvPr id="3" name="Ink 2">
                <a:extLst>
                  <a:ext uri="{FF2B5EF4-FFF2-40B4-BE49-F238E27FC236}">
                    <a16:creationId xmlns:a16="http://schemas.microsoft.com/office/drawing/2014/main" id="{DBBAF5E4-1E1B-2BE0-1B00-33B05E14D8E3}"/>
                  </a:ext>
                </a:extLst>
              </p:cNvPr>
              <p:cNvPicPr/>
              <p:nvPr/>
            </p:nvPicPr>
            <p:blipFill>
              <a:blip r:embed="rId4"/>
              <a:stretch>
                <a:fillRect/>
              </a:stretch>
            </p:blipFill>
            <p:spPr>
              <a:xfrm>
                <a:off x="2974886" y="3139483"/>
                <a:ext cx="18000" cy="18000"/>
              </a:xfrm>
              <a:prstGeom prst="rect">
                <a:avLst/>
              </a:prstGeom>
            </p:spPr>
          </p:pic>
        </mc:Fallback>
      </mc:AlternateContent>
      <p:pic>
        <p:nvPicPr>
          <p:cNvPr id="10" name="Picture 9" descr="A picture containing table&#10;&#10;Description automatically generated">
            <a:extLst>
              <a:ext uri="{FF2B5EF4-FFF2-40B4-BE49-F238E27FC236}">
                <a16:creationId xmlns:a16="http://schemas.microsoft.com/office/drawing/2014/main" id="{406B14F7-EC78-48F2-BBA1-BDBA1FED8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3193" y="3474932"/>
            <a:ext cx="3723916" cy="1095794"/>
          </a:xfrm>
          <a:prstGeom prst="rect">
            <a:avLst/>
          </a:prstGeom>
        </p:spPr>
      </p:pic>
      <p:pic>
        <p:nvPicPr>
          <p:cNvPr id="16" name="Picture 15" descr="A picture containing text, antenna&#10;&#10;Description automatically generated">
            <a:extLst>
              <a:ext uri="{FF2B5EF4-FFF2-40B4-BE49-F238E27FC236}">
                <a16:creationId xmlns:a16="http://schemas.microsoft.com/office/drawing/2014/main" id="{91586264-19B6-D2E1-D388-FD4282E2EF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3500" y="2336370"/>
            <a:ext cx="5308654" cy="1105271"/>
          </a:xfrm>
          <a:prstGeom prst="rect">
            <a:avLst/>
          </a:prstGeom>
        </p:spPr>
      </p:pic>
      <p:pic>
        <p:nvPicPr>
          <p:cNvPr id="18" name="Graphic 17" descr="Volume with solid fill">
            <a:hlinkClick r:id="rId7"/>
            <a:extLst>
              <a:ext uri="{FF2B5EF4-FFF2-40B4-BE49-F238E27FC236}">
                <a16:creationId xmlns:a16="http://schemas.microsoft.com/office/drawing/2014/main" id="{07CAB770-FD5B-F586-2628-95D554EA092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49142" y="1024933"/>
            <a:ext cx="914400" cy="914400"/>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AA50659A-2DB6-C798-7205-509F909870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9623" y="4720364"/>
            <a:ext cx="5839519" cy="950406"/>
          </a:xfrm>
          <a:prstGeom prst="rect">
            <a:avLst/>
          </a:prstGeom>
        </p:spPr>
      </p:pic>
    </p:spTree>
    <p:extLst>
      <p:ext uri="{BB962C8B-B14F-4D97-AF65-F5344CB8AC3E}">
        <p14:creationId xmlns:p14="http://schemas.microsoft.com/office/powerpoint/2010/main" val="329746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Warm-up: Listen and move</a:t>
            </a:r>
          </a:p>
        </p:txBody>
      </p:sp>
      <p:sp>
        <p:nvSpPr>
          <p:cNvPr id="2" name="Content Placeholder 1">
            <a:extLst>
              <a:ext uri="{FF2B5EF4-FFF2-40B4-BE49-F238E27FC236}">
                <a16:creationId xmlns:a16="http://schemas.microsoft.com/office/drawing/2014/main" id="{82A1DBDF-02F3-7F6C-9040-7DDEEE31B99B}"/>
              </a:ext>
            </a:extLst>
          </p:cNvPr>
          <p:cNvSpPr txBox="1">
            <a:spLocks/>
          </p:cNvSpPr>
          <p:nvPr/>
        </p:nvSpPr>
        <p:spPr>
          <a:xfrm>
            <a:off x="6281531" y="2963798"/>
            <a:ext cx="6530919" cy="174928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4"/>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dirty="0">
              <a:solidFill>
                <a:srgbClr val="3A8B8E"/>
              </a:solidFill>
              <a:latin typeface="VAG Rounded Std Light" panose="020F0902020204020204" pitchFamily="34" charset="0"/>
            </a:endParaRPr>
          </a:p>
          <a:p>
            <a:r>
              <a:rPr lang="en-GB" b="1" dirty="0">
                <a:solidFill>
                  <a:srgbClr val="3A8B8E"/>
                </a:solidFill>
              </a:rPr>
              <a:t>Can you step in time </a:t>
            </a:r>
            <a:br>
              <a:rPr lang="en-GB" b="1" dirty="0">
                <a:solidFill>
                  <a:srgbClr val="3A8B8E"/>
                </a:solidFill>
              </a:rPr>
            </a:br>
            <a:r>
              <a:rPr lang="en-GB" b="1" dirty="0">
                <a:solidFill>
                  <a:srgbClr val="3A8B8E"/>
                </a:solidFill>
              </a:rPr>
              <a:t>with the choir?</a:t>
            </a:r>
          </a:p>
        </p:txBody>
      </p:sp>
      <p:pic>
        <p:nvPicPr>
          <p:cNvPr id="9" name="Online Media 3">
            <a:hlinkClick r:id="" action="ppaction://media"/>
            <a:extLst>
              <a:ext uri="{FF2B5EF4-FFF2-40B4-BE49-F238E27FC236}">
                <a16:creationId xmlns:a16="http://schemas.microsoft.com/office/drawing/2014/main" id="{0D8ACC2D-5237-08B1-37E1-3FB1C9AE8226}"/>
              </a:ext>
            </a:extLst>
          </p:cNvPr>
          <p:cNvPicPr>
            <a:picLocks noRot="1" noChangeAspect="1"/>
          </p:cNvPicPr>
          <p:nvPr>
            <a:videoFile r:link="rId1"/>
          </p:nvPr>
        </p:nvPicPr>
        <p:blipFill>
          <a:blip r:embed="rId5"/>
          <a:stretch>
            <a:fillRect/>
          </a:stretch>
        </p:blipFill>
        <p:spPr>
          <a:xfrm>
            <a:off x="1703785" y="2471070"/>
            <a:ext cx="3828254" cy="2871952"/>
          </a:xfrm>
          <a:prstGeom prst="rect">
            <a:avLst/>
          </a:prstGeom>
        </p:spPr>
      </p:pic>
      <p:sp>
        <p:nvSpPr>
          <p:cNvPr id="10" name="TextBox 9">
            <a:extLst>
              <a:ext uri="{FF2B5EF4-FFF2-40B4-BE49-F238E27FC236}">
                <a16:creationId xmlns:a16="http://schemas.microsoft.com/office/drawing/2014/main" id="{B7D149FC-607D-91C3-9F94-A71BA2D5A2F8}"/>
              </a:ext>
            </a:extLst>
          </p:cNvPr>
          <p:cNvSpPr txBox="1"/>
          <p:nvPr/>
        </p:nvSpPr>
        <p:spPr>
          <a:xfrm>
            <a:off x="1139825" y="5446642"/>
            <a:ext cx="4956175" cy="584775"/>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Jesus you’re worthy to be praised </a:t>
            </a:r>
            <a:br>
              <a:rPr lang="en-US" sz="1600" b="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performed by Potter’s House Mass Choir.</a:t>
            </a:r>
          </a:p>
        </p:txBody>
      </p:sp>
    </p:spTree>
    <p:extLst>
      <p:ext uri="{BB962C8B-B14F-4D97-AF65-F5344CB8AC3E}">
        <p14:creationId xmlns:p14="http://schemas.microsoft.com/office/powerpoint/2010/main" val="420449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Warm-up: </a:t>
            </a:r>
            <a:r>
              <a:rPr lang="en-GB" b="1" dirty="0"/>
              <a:t>Clap the beat</a:t>
            </a:r>
            <a:endParaRPr lang="en-GB" b="1" i="1" dirty="0">
              <a:latin typeface="Century Gothic" panose="020B0502020202020204" pitchFamily="34" charset="0"/>
            </a:endParaRPr>
          </a:p>
        </p:txBody>
      </p:sp>
      <p:pic>
        <p:nvPicPr>
          <p:cNvPr id="9" name="Online Media 5">
            <a:hlinkClick r:id="" action="ppaction://media"/>
            <a:extLst>
              <a:ext uri="{FF2B5EF4-FFF2-40B4-BE49-F238E27FC236}">
                <a16:creationId xmlns:a16="http://schemas.microsoft.com/office/drawing/2014/main" id="{27DB477C-BC2C-B3B9-94A3-22B8B5A7B896}"/>
              </a:ext>
            </a:extLst>
          </p:cNvPr>
          <p:cNvPicPr>
            <a:picLocks noGrp="1" noRot="1" noChangeAspect="1"/>
          </p:cNvPicPr>
          <p:nvPr>
            <p:ph type="media" sz="quarter" idx="14"/>
            <a:videoFile r:link="rId1"/>
          </p:nvPr>
        </p:nvPicPr>
        <p:blipFill>
          <a:blip r:embed="rId4"/>
          <a:stretch>
            <a:fillRect/>
          </a:stretch>
        </p:blipFill>
        <p:spPr>
          <a:xfrm>
            <a:off x="1174800" y="2422351"/>
            <a:ext cx="3993548" cy="2995160"/>
          </a:xfrm>
          <a:prstGeom prst="rect">
            <a:avLst/>
          </a:prstGeom>
        </p:spPr>
      </p:pic>
      <p:sp>
        <p:nvSpPr>
          <p:cNvPr id="10" name="Content Placeholder 1">
            <a:extLst>
              <a:ext uri="{FF2B5EF4-FFF2-40B4-BE49-F238E27FC236}">
                <a16:creationId xmlns:a16="http://schemas.microsoft.com/office/drawing/2014/main" id="{AA115040-A0D8-9F15-98B8-CA439A54B703}"/>
              </a:ext>
            </a:extLst>
          </p:cNvPr>
          <p:cNvSpPr txBox="1">
            <a:spLocks/>
          </p:cNvSpPr>
          <p:nvPr/>
        </p:nvSpPr>
        <p:spPr>
          <a:xfrm>
            <a:off x="5375234" y="2633999"/>
            <a:ext cx="5781114" cy="340464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5"/>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3A8B8E"/>
                </a:solidFill>
              </a:rPr>
              <a:t>Count the beats as you step: </a:t>
            </a:r>
            <a:br>
              <a:rPr lang="en-GB" b="1" dirty="0">
                <a:solidFill>
                  <a:srgbClr val="3A8B8E"/>
                </a:solidFill>
              </a:rPr>
            </a:br>
            <a:r>
              <a:rPr lang="en-GB" b="1" dirty="0">
                <a:solidFill>
                  <a:srgbClr val="3A8B8E"/>
                </a:solidFill>
              </a:rPr>
              <a:t>‘1, 2, 3, 4, 1, 2, 3, 4’.</a:t>
            </a:r>
          </a:p>
          <a:p>
            <a:r>
              <a:rPr lang="en-GB" b="1" dirty="0">
                <a:solidFill>
                  <a:srgbClr val="3A8B8E"/>
                </a:solidFill>
              </a:rPr>
              <a:t>Transfer the counting into your silent ‘thinking voice’.</a:t>
            </a:r>
          </a:p>
          <a:p>
            <a:r>
              <a:rPr lang="en-GB" b="1" dirty="0">
                <a:solidFill>
                  <a:srgbClr val="3A8B8E"/>
                </a:solidFill>
              </a:rPr>
              <a:t>Watch my hand, I’m going to hold up either 1, 2, 3, or 4 fingers. </a:t>
            </a:r>
            <a:br>
              <a:rPr lang="en-GB" b="1" dirty="0">
                <a:solidFill>
                  <a:srgbClr val="3A8B8E"/>
                </a:solidFill>
              </a:rPr>
            </a:br>
            <a:r>
              <a:rPr lang="en-GB" b="1" dirty="0">
                <a:solidFill>
                  <a:srgbClr val="3A8B8E"/>
                </a:solidFill>
              </a:rPr>
              <a:t>Can you clap on different beats together?</a:t>
            </a:r>
          </a:p>
        </p:txBody>
      </p:sp>
      <p:sp>
        <p:nvSpPr>
          <p:cNvPr id="11" name="TextBox 10">
            <a:extLst>
              <a:ext uri="{FF2B5EF4-FFF2-40B4-BE49-F238E27FC236}">
                <a16:creationId xmlns:a16="http://schemas.microsoft.com/office/drawing/2014/main" id="{9CD61CFF-44F4-BEA3-3DBA-42EE36AFA56C}"/>
              </a:ext>
            </a:extLst>
          </p:cNvPr>
          <p:cNvSpPr txBox="1"/>
          <p:nvPr/>
        </p:nvSpPr>
        <p:spPr>
          <a:xfrm>
            <a:off x="742261" y="5446642"/>
            <a:ext cx="4956175" cy="584775"/>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Cissy strut</a:t>
            </a:r>
            <a:br>
              <a:rPr lang="en-US" sz="1600" b="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performed by The Meters.</a:t>
            </a:r>
          </a:p>
        </p:txBody>
      </p:sp>
    </p:spTree>
    <p:extLst>
      <p:ext uri="{BB962C8B-B14F-4D97-AF65-F5344CB8AC3E}">
        <p14:creationId xmlns:p14="http://schemas.microsoft.com/office/powerpoint/2010/main" val="134379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254A1-0F74-4869-A576-B14D5FAB8855}"/>
              </a:ext>
            </a:extLst>
          </p:cNvPr>
          <p:cNvSpPr>
            <a:spLocks noGrp="1"/>
          </p:cNvSpPr>
          <p:nvPr>
            <p:ph idx="1"/>
          </p:nvPr>
        </p:nvSpPr>
        <p:spPr>
          <a:xfrm>
            <a:off x="1014537" y="2522061"/>
            <a:ext cx="9636118" cy="3300242"/>
          </a:xfrm>
        </p:spPr>
        <p:txBody>
          <a:bodyPr>
            <a:normAutofit fontScale="92500" lnSpcReduction="10000"/>
          </a:bodyPr>
          <a:lstStyle/>
          <a:p>
            <a:r>
              <a:rPr lang="en-GB" sz="2400" b="1" dirty="0">
                <a:solidFill>
                  <a:srgbClr val="5DC6C6"/>
                </a:solidFill>
              </a:rPr>
              <a:t>Pitch: pentatonic scale (5-note scale), bass line (the lowest melodic part of an ensemble, often played by a bass guitar or a double bass).</a:t>
            </a:r>
          </a:p>
          <a:p>
            <a:r>
              <a:rPr lang="en-GB" sz="2400" b="1" dirty="0">
                <a:solidFill>
                  <a:srgbClr val="3A8B8E"/>
                </a:solidFill>
              </a:rPr>
              <a:t>Rhythm: backbeat (typically falls on beats 2 and 4, and often played by the snare drum).</a:t>
            </a:r>
          </a:p>
          <a:p>
            <a:r>
              <a:rPr lang="en-GB" sz="2400" b="1" dirty="0"/>
              <a:t>Structure: riff (a repeated musical pattern that forms the basis of a song).</a:t>
            </a:r>
          </a:p>
          <a:p>
            <a:r>
              <a:rPr lang="en-GB" sz="2400" b="1" dirty="0">
                <a:solidFill>
                  <a:srgbClr val="FAA82C"/>
                </a:solidFill>
              </a:rPr>
              <a:t>Timbre: </a:t>
            </a:r>
            <a:r>
              <a:rPr lang="en-GB" sz="2400" b="1" i="1" dirty="0">
                <a:solidFill>
                  <a:srgbClr val="FAA82C"/>
                </a:solidFill>
              </a:rPr>
              <a:t>legato</a:t>
            </a:r>
            <a:r>
              <a:rPr lang="en-GB" sz="2400" b="1" dirty="0">
                <a:solidFill>
                  <a:srgbClr val="FAA82C"/>
                </a:solidFill>
              </a:rPr>
              <a:t> (smooth), </a:t>
            </a:r>
            <a:r>
              <a:rPr lang="en-GB" sz="2400" b="1" i="1" dirty="0">
                <a:solidFill>
                  <a:srgbClr val="FAA82C"/>
                </a:solidFill>
              </a:rPr>
              <a:t>staccato</a:t>
            </a:r>
            <a:r>
              <a:rPr lang="en-GB" sz="2400" b="1" dirty="0">
                <a:solidFill>
                  <a:srgbClr val="FAA82C"/>
                </a:solidFill>
              </a:rPr>
              <a:t> (detached).</a:t>
            </a:r>
          </a:p>
          <a:p>
            <a:r>
              <a:rPr lang="en-GB" sz="2400" b="1" dirty="0">
                <a:solidFill>
                  <a:srgbClr val="F3001B"/>
                </a:solidFill>
              </a:rPr>
              <a:t>Other: head (the main melody of a song, specifically used in jazz/groove music).</a:t>
            </a:r>
          </a:p>
          <a:p>
            <a:pPr marL="0" indent="0">
              <a:buNone/>
            </a:pPr>
            <a:endParaRPr lang="en-GB" sz="2400" dirty="0">
              <a:solidFill>
                <a:srgbClr val="5DC6C6"/>
              </a:solidFill>
            </a:endParaRPr>
          </a:p>
        </p:txBody>
      </p:sp>
      <p:sp>
        <p:nvSpPr>
          <p:cNvPr id="4" name="TextBox 3">
            <a:extLst>
              <a:ext uri="{FF2B5EF4-FFF2-40B4-BE49-F238E27FC236}">
                <a16:creationId xmlns:a16="http://schemas.microsoft.com/office/drawing/2014/main" id="{88CADF5C-2B90-41F3-A97E-20DBD18A2C2B}"/>
              </a:ext>
            </a:extLst>
          </p:cNvPr>
          <p:cNvSpPr txBox="1"/>
          <p:nvPr/>
        </p:nvSpPr>
        <p:spPr>
          <a:xfrm>
            <a:off x="1177446" y="1180671"/>
            <a:ext cx="5336088" cy="830997"/>
          </a:xfrm>
          <a:prstGeom prst="rect">
            <a:avLst/>
          </a:prstGeom>
          <a:noFill/>
        </p:spPr>
        <p:txBody>
          <a:bodyPr wrap="square" rtlCol="0">
            <a:spAutoFit/>
          </a:bodyPr>
          <a:lstStyle/>
          <a:p>
            <a:r>
              <a:rPr lang="en-GB" sz="4800" b="1">
                <a:solidFill>
                  <a:schemeClr val="bg1"/>
                </a:solidFill>
                <a:latin typeface="Century Gothic" panose="020B0502020202020204" pitchFamily="34" charset="0"/>
              </a:rPr>
              <a:t>Key words</a:t>
            </a:r>
          </a:p>
        </p:txBody>
      </p:sp>
    </p:spTree>
    <p:extLst>
      <p:ext uri="{BB962C8B-B14F-4D97-AF65-F5344CB8AC3E}">
        <p14:creationId xmlns:p14="http://schemas.microsoft.com/office/powerpoint/2010/main" val="4086689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Adding in a riff-based melody</a:t>
            </a:r>
          </a:p>
        </p:txBody>
      </p:sp>
      <p:pic>
        <p:nvPicPr>
          <p:cNvPr id="6" name="Online Media 5">
            <a:hlinkClick r:id="" action="ppaction://media"/>
            <a:extLst>
              <a:ext uri="{FF2B5EF4-FFF2-40B4-BE49-F238E27FC236}">
                <a16:creationId xmlns:a16="http://schemas.microsoft.com/office/drawing/2014/main" id="{EC203F1C-8A58-BAA7-8916-24C9876762FE}"/>
              </a:ext>
            </a:extLst>
          </p:cNvPr>
          <p:cNvPicPr>
            <a:picLocks noGrp="1" noRot="1" noChangeAspect="1"/>
          </p:cNvPicPr>
          <p:nvPr>
            <p:ph idx="10"/>
            <a:videoFile r:link="rId1"/>
          </p:nvPr>
        </p:nvPicPr>
        <p:blipFill>
          <a:blip r:embed="rId4"/>
          <a:stretch>
            <a:fillRect/>
          </a:stretch>
        </p:blipFill>
        <p:spPr>
          <a:xfrm>
            <a:off x="1163969" y="2447245"/>
            <a:ext cx="4337132" cy="3252849"/>
          </a:xfrm>
          <a:prstGeom prst="rect">
            <a:avLst/>
          </a:prstGeom>
        </p:spPr>
      </p:pic>
      <p:sp>
        <p:nvSpPr>
          <p:cNvPr id="9" name="Content Placeholder 1">
            <a:extLst>
              <a:ext uri="{FF2B5EF4-FFF2-40B4-BE49-F238E27FC236}">
                <a16:creationId xmlns:a16="http://schemas.microsoft.com/office/drawing/2014/main" id="{62402FBD-4119-09E8-1D62-6545FBD0E5A2}"/>
              </a:ext>
            </a:extLst>
          </p:cNvPr>
          <p:cNvSpPr txBox="1">
            <a:spLocks/>
          </p:cNvSpPr>
          <p:nvPr/>
        </p:nvSpPr>
        <p:spPr>
          <a:xfrm>
            <a:off x="5765531" y="2144915"/>
            <a:ext cx="5297632" cy="3893733"/>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FontTx/>
              <a:buBlip>
                <a:blip r:embed="rId5"/>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b="1" dirty="0">
              <a:solidFill>
                <a:srgbClr val="3A8B8E"/>
              </a:solidFill>
            </a:endParaRPr>
          </a:p>
          <a:p>
            <a:r>
              <a:rPr lang="en-GB" b="1" dirty="0">
                <a:solidFill>
                  <a:srgbClr val="3A8B8E"/>
                </a:solidFill>
              </a:rPr>
              <a:t>You are going to add a riff to your drum groove and bassline.</a:t>
            </a:r>
          </a:p>
          <a:p>
            <a:r>
              <a:rPr lang="en-GB" sz="2400" b="1" dirty="0">
                <a:solidFill>
                  <a:srgbClr val="3A8B8E"/>
                </a:solidFill>
                <a:effectLst/>
                <a:ea typeface="Times New Roman" panose="02020603050405020304" pitchFamily="18" charset="0"/>
                <a:cs typeface="Calibri" panose="020F0502020204030204" pitchFamily="34" charset="0"/>
              </a:rPr>
              <a:t>A riff is a repeated musical pattern that forms the basis of the song.</a:t>
            </a:r>
          </a:p>
          <a:p>
            <a:r>
              <a:rPr lang="en-GB" b="1" dirty="0">
                <a:solidFill>
                  <a:srgbClr val="3A8B8E"/>
                </a:solidFill>
                <a:ea typeface="Calibri" panose="020F0502020204030204" pitchFamily="34" charset="0"/>
                <a:cs typeface="Calibri" panose="020F0502020204030204" pitchFamily="34" charset="0"/>
              </a:rPr>
              <a:t>Listen to two pieces and pick out the riff. Can you clap the rhythm? Sing it? Work out the instrument playing it?</a:t>
            </a:r>
            <a:endParaRPr lang="en-GB" sz="2400" b="1" dirty="0">
              <a:solidFill>
                <a:srgbClr val="3A8B8E"/>
              </a:solidFill>
              <a:effectLst/>
              <a:ea typeface="Calibri" panose="020F0502020204030204" pitchFamily="34" charset="0"/>
              <a:cs typeface="Times New Roman" panose="02020603050405020304" pitchFamily="18" charset="0"/>
            </a:endParaRPr>
          </a:p>
          <a:p>
            <a:endParaRPr lang="en-GB" b="1" dirty="0"/>
          </a:p>
        </p:txBody>
      </p:sp>
      <p:sp>
        <p:nvSpPr>
          <p:cNvPr id="2" name="TextBox 1">
            <a:extLst>
              <a:ext uri="{FF2B5EF4-FFF2-40B4-BE49-F238E27FC236}">
                <a16:creationId xmlns:a16="http://schemas.microsoft.com/office/drawing/2014/main" id="{14C82504-90E8-CA35-CAAC-69E9185FBD3D}"/>
              </a:ext>
            </a:extLst>
          </p:cNvPr>
          <p:cNvSpPr txBox="1"/>
          <p:nvPr/>
        </p:nvSpPr>
        <p:spPr>
          <a:xfrm>
            <a:off x="899539" y="5700094"/>
            <a:ext cx="4956175" cy="338554"/>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Le freak </a:t>
            </a:r>
            <a:r>
              <a:rPr lang="en-US" sz="1600" b="1" dirty="0">
                <a:solidFill>
                  <a:srgbClr val="3A8B8E"/>
                </a:solidFill>
                <a:latin typeface="Century Gothic" panose="020B0502020202020204" pitchFamily="34" charset="0"/>
              </a:rPr>
              <a:t>performed by Chic.</a:t>
            </a:r>
          </a:p>
        </p:txBody>
      </p:sp>
    </p:spTree>
    <p:extLst>
      <p:ext uri="{BB962C8B-B14F-4D97-AF65-F5344CB8AC3E}">
        <p14:creationId xmlns:p14="http://schemas.microsoft.com/office/powerpoint/2010/main" val="151072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Riff-based melodies</a:t>
            </a:r>
          </a:p>
        </p:txBody>
      </p:sp>
      <p:sp>
        <p:nvSpPr>
          <p:cNvPr id="2" name="Content Placeholder 1">
            <a:extLst>
              <a:ext uri="{FF2B5EF4-FFF2-40B4-BE49-F238E27FC236}">
                <a16:creationId xmlns:a16="http://schemas.microsoft.com/office/drawing/2014/main" id="{959C05DB-F2FE-4DAA-4AAC-6A94781B7835}"/>
              </a:ext>
            </a:extLst>
          </p:cNvPr>
          <p:cNvSpPr txBox="1">
            <a:spLocks/>
          </p:cNvSpPr>
          <p:nvPr/>
        </p:nvSpPr>
        <p:spPr>
          <a:xfrm>
            <a:off x="5367130" y="2455158"/>
            <a:ext cx="5696033" cy="38937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4"/>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b="1" dirty="0">
              <a:solidFill>
                <a:srgbClr val="3A8B8E"/>
              </a:solidFill>
            </a:endParaRPr>
          </a:p>
          <a:p>
            <a:r>
              <a:rPr lang="en-GB" sz="2400" b="1" dirty="0">
                <a:solidFill>
                  <a:srgbClr val="3A8B8E"/>
                </a:solidFill>
                <a:effectLst/>
                <a:ea typeface="Times New Roman" panose="02020603050405020304" pitchFamily="18" charset="0"/>
                <a:cs typeface="Calibri" panose="020F0502020204030204" pitchFamily="34" charset="0"/>
              </a:rPr>
              <a:t>Often, in songs that are influenced by soul and funk, it’s likely the guitar that would be involved in playing the main riff, along with some help from other instruments in the ensemble.</a:t>
            </a:r>
            <a:endParaRPr lang="en-GB" sz="2400" b="1" dirty="0">
              <a:solidFill>
                <a:srgbClr val="3A8B8E"/>
              </a:solidFill>
              <a:effectLst/>
              <a:ea typeface="Calibri" panose="020F0502020204030204" pitchFamily="34" charset="0"/>
              <a:cs typeface="Times New Roman" panose="02020603050405020304" pitchFamily="18" charset="0"/>
            </a:endParaRPr>
          </a:p>
          <a:p>
            <a:endParaRPr lang="en-GB" b="1" dirty="0"/>
          </a:p>
        </p:txBody>
      </p:sp>
      <p:pic>
        <p:nvPicPr>
          <p:cNvPr id="7" name="Online Media 5">
            <a:hlinkClick r:id="" action="ppaction://media"/>
            <a:extLst>
              <a:ext uri="{FF2B5EF4-FFF2-40B4-BE49-F238E27FC236}">
                <a16:creationId xmlns:a16="http://schemas.microsoft.com/office/drawing/2014/main" id="{E316DBF0-5CA6-F66E-57CB-77BDC859C829}"/>
              </a:ext>
            </a:extLst>
          </p:cNvPr>
          <p:cNvPicPr>
            <a:picLocks noGrp="1" noRot="1" noChangeAspect="1"/>
          </p:cNvPicPr>
          <p:nvPr>
            <p:ph type="media" sz="quarter" idx="14"/>
            <a:videoFile r:link="rId1"/>
          </p:nvPr>
        </p:nvPicPr>
        <p:blipFill>
          <a:blip r:embed="rId5"/>
          <a:stretch>
            <a:fillRect/>
          </a:stretch>
        </p:blipFill>
        <p:spPr>
          <a:xfrm>
            <a:off x="1174800" y="2422351"/>
            <a:ext cx="3993548" cy="2995160"/>
          </a:xfrm>
          <a:prstGeom prst="rect">
            <a:avLst/>
          </a:prstGeom>
        </p:spPr>
      </p:pic>
      <p:sp>
        <p:nvSpPr>
          <p:cNvPr id="8" name="TextBox 7">
            <a:extLst>
              <a:ext uri="{FF2B5EF4-FFF2-40B4-BE49-F238E27FC236}">
                <a16:creationId xmlns:a16="http://schemas.microsoft.com/office/drawing/2014/main" id="{59E41C14-B962-C5E0-BDEC-2BE8A0D0EFC7}"/>
              </a:ext>
            </a:extLst>
          </p:cNvPr>
          <p:cNvSpPr txBox="1"/>
          <p:nvPr/>
        </p:nvSpPr>
        <p:spPr>
          <a:xfrm>
            <a:off x="742261" y="5446642"/>
            <a:ext cx="4956175" cy="584775"/>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Cissy strut</a:t>
            </a:r>
            <a:br>
              <a:rPr lang="en-US" sz="1600" b="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performed by The Meters.</a:t>
            </a:r>
          </a:p>
        </p:txBody>
      </p:sp>
    </p:spTree>
    <p:extLst>
      <p:ext uri="{BB962C8B-B14F-4D97-AF65-F5344CB8AC3E}">
        <p14:creationId xmlns:p14="http://schemas.microsoft.com/office/powerpoint/2010/main" val="235002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US" b="1" dirty="0"/>
              <a:t>C</a:t>
            </a:r>
            <a:r>
              <a:rPr lang="en-GB" b="1" dirty="0" err="1"/>
              <a:t>reating</a:t>
            </a:r>
            <a:r>
              <a:rPr lang="en-GB" b="1" dirty="0"/>
              <a:t> memorable riffs</a:t>
            </a:r>
            <a:endParaRPr lang="en-GB" b="1" dirty="0">
              <a:latin typeface="Century Gothic" panose="020B0502020202020204" pitchFamily="34" charset="0"/>
            </a:endParaRPr>
          </a:p>
        </p:txBody>
      </p:sp>
      <p:sp>
        <p:nvSpPr>
          <p:cNvPr id="4" name="Content Placeholder 1">
            <a:extLst>
              <a:ext uri="{FF2B5EF4-FFF2-40B4-BE49-F238E27FC236}">
                <a16:creationId xmlns:a16="http://schemas.microsoft.com/office/drawing/2014/main" id="{E6C5D2DE-6CC8-2A9B-08C9-2B29566F6627}"/>
              </a:ext>
            </a:extLst>
          </p:cNvPr>
          <p:cNvSpPr txBox="1">
            <a:spLocks/>
          </p:cNvSpPr>
          <p:nvPr/>
        </p:nvSpPr>
        <p:spPr>
          <a:xfrm>
            <a:off x="899539" y="1987881"/>
            <a:ext cx="9860990" cy="433127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3"/>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b="1" dirty="0">
              <a:solidFill>
                <a:srgbClr val="3A8B8E"/>
              </a:solidFill>
            </a:endParaRPr>
          </a:p>
          <a:p>
            <a:r>
              <a:rPr lang="en-GB" b="1" dirty="0">
                <a:solidFill>
                  <a:srgbClr val="3A8B8E"/>
                </a:solidFill>
              </a:rPr>
              <a:t>Here are some top tips for creating memorable riffs:</a:t>
            </a:r>
          </a:p>
          <a:p>
            <a:pPr lvl="1"/>
            <a:r>
              <a:rPr lang="en-GB" b="1" dirty="0">
                <a:solidFill>
                  <a:srgbClr val="5DC6C6"/>
                </a:solidFill>
              </a:rPr>
              <a:t>Work out the rhythm first – remember simple ideas work best!</a:t>
            </a:r>
          </a:p>
          <a:p>
            <a:pPr lvl="1"/>
            <a:r>
              <a:rPr lang="en-GB" b="1" dirty="0">
                <a:solidFill>
                  <a:srgbClr val="005F85"/>
                </a:solidFill>
              </a:rPr>
              <a:t>Once you have the rhythm, put the riff onto one note from the pentatonic scale (if you are using that scale as a framework).</a:t>
            </a:r>
          </a:p>
          <a:p>
            <a:pPr lvl="1"/>
            <a:r>
              <a:rPr lang="en-GB" b="1" dirty="0">
                <a:solidFill>
                  <a:srgbClr val="FAA82C"/>
                </a:solidFill>
              </a:rPr>
              <a:t>Perform this riff (just using one note) alongside the drum groove and the bassline. Does it fit? You may need to practise several times to get the groove sounding confident.</a:t>
            </a:r>
          </a:p>
          <a:p>
            <a:pPr lvl="1"/>
            <a:r>
              <a:rPr lang="en-GB" b="1" dirty="0">
                <a:solidFill>
                  <a:srgbClr val="F3001B"/>
                </a:solidFill>
              </a:rPr>
              <a:t>Could you change any of the notes in your riff to a higher or lower pitch? Remember – keep it simple, small changes will make a big difference to the overall sound. Pick notes only from the pentatonic scale C-D-E-G-A.</a:t>
            </a:r>
          </a:p>
          <a:p>
            <a:r>
              <a:rPr lang="en-GB" b="1" dirty="0">
                <a:solidFill>
                  <a:srgbClr val="3A8B8E"/>
                </a:solidFill>
              </a:rPr>
              <a:t>Jot your riff down.</a:t>
            </a:r>
          </a:p>
        </p:txBody>
      </p:sp>
    </p:spTree>
    <p:extLst>
      <p:ext uri="{BB962C8B-B14F-4D97-AF65-F5344CB8AC3E}">
        <p14:creationId xmlns:p14="http://schemas.microsoft.com/office/powerpoint/2010/main" val="44840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Perform and record</a:t>
            </a:r>
          </a:p>
        </p:txBody>
      </p:sp>
      <p:sp>
        <p:nvSpPr>
          <p:cNvPr id="3" name="Content Placeholder 1">
            <a:extLst>
              <a:ext uri="{FF2B5EF4-FFF2-40B4-BE49-F238E27FC236}">
                <a16:creationId xmlns:a16="http://schemas.microsoft.com/office/drawing/2014/main" id="{0817608A-F29F-1FC2-08AA-7FDB489A4486}"/>
              </a:ext>
            </a:extLst>
          </p:cNvPr>
          <p:cNvSpPr txBox="1">
            <a:spLocks noGrp="1"/>
          </p:cNvSpPr>
          <p:nvPr>
            <p:ph idx="10"/>
          </p:nvPr>
        </p:nvSpPr>
        <p:spPr>
          <a:xfrm>
            <a:off x="899539" y="1888243"/>
            <a:ext cx="10163624" cy="564968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3"/>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b="1" dirty="0">
              <a:solidFill>
                <a:srgbClr val="3A8B8E"/>
              </a:solidFill>
            </a:endParaRPr>
          </a:p>
          <a:p>
            <a:r>
              <a:rPr lang="en-GB" sz="2400" b="1" dirty="0">
                <a:solidFill>
                  <a:srgbClr val="3A8B8E"/>
                </a:solidFill>
                <a:effectLst/>
                <a:ea typeface="Times New Roman" panose="02020603050405020304" pitchFamily="18" charset="0"/>
                <a:cs typeface="Calibri" panose="020F0502020204030204" pitchFamily="34" charset="0"/>
              </a:rPr>
              <a:t>Perform your pieces for each other and have them recorded.</a:t>
            </a:r>
          </a:p>
          <a:p>
            <a:r>
              <a:rPr lang="en-GB" b="1" dirty="0">
                <a:solidFill>
                  <a:srgbClr val="3A8B8E"/>
                </a:solidFill>
                <a:ea typeface="Calibri" panose="020F0502020204030204" pitchFamily="34" charset="0"/>
                <a:cs typeface="Calibri" panose="020F0502020204030204" pitchFamily="34" charset="0"/>
              </a:rPr>
              <a:t>While you are listening think about these questions:</a:t>
            </a:r>
            <a:br>
              <a:rPr lang="en-GB" b="1" dirty="0">
                <a:solidFill>
                  <a:srgbClr val="3A8B8E"/>
                </a:solidFill>
                <a:ea typeface="Calibri" panose="020F0502020204030204" pitchFamily="34" charset="0"/>
                <a:cs typeface="Calibri" panose="020F0502020204030204" pitchFamily="34" charset="0"/>
              </a:rPr>
            </a:br>
            <a:endParaRPr lang="en-GB" sz="2400" b="1" dirty="0">
              <a:solidFill>
                <a:srgbClr val="3A8B8E"/>
              </a:solidFill>
              <a:effectLst/>
              <a:ea typeface="Calibri" panose="020F0502020204030204" pitchFamily="34" charset="0"/>
              <a:cs typeface="Times New Roman" panose="02020603050405020304" pitchFamily="18" charset="0"/>
            </a:endParaRPr>
          </a:p>
          <a:p>
            <a:pPr lvl="1"/>
            <a:r>
              <a:rPr lang="en-GB" b="1" dirty="0">
                <a:solidFill>
                  <a:srgbClr val="5DC6C6"/>
                </a:solidFill>
                <a:effectLst/>
                <a:ea typeface="Calibri" panose="020F0502020204030204" pitchFamily="34" charset="0"/>
                <a:cs typeface="Times New Roman" panose="02020603050405020304" pitchFamily="18" charset="0"/>
              </a:rPr>
              <a:t>Can you suggest one thing that you really enjoyed about the performance? </a:t>
            </a:r>
          </a:p>
          <a:p>
            <a:pPr lvl="1"/>
            <a:r>
              <a:rPr lang="en-GB" b="1" dirty="0">
                <a:solidFill>
                  <a:srgbClr val="005F85"/>
                </a:solidFill>
                <a:effectLst/>
                <a:ea typeface="Calibri" panose="020F0502020204030204" pitchFamily="34" charset="0"/>
                <a:cs typeface="Times New Roman" panose="02020603050405020304" pitchFamily="18" charset="0"/>
              </a:rPr>
              <a:t>Was the riff memorable? Could you sing it back straight away?</a:t>
            </a:r>
          </a:p>
          <a:p>
            <a:pPr lvl="1"/>
            <a:r>
              <a:rPr lang="en-GB" b="1" dirty="0">
                <a:solidFill>
                  <a:srgbClr val="FAA82C"/>
                </a:solidFill>
                <a:effectLst/>
                <a:ea typeface="Calibri" panose="020F0502020204030204" pitchFamily="34" charset="0"/>
                <a:cs typeface="Times New Roman" panose="02020603050405020304" pitchFamily="18" charset="0"/>
              </a:rPr>
              <a:t>Did the groove remain at the same tempo (speed), or did it speed up/slow down?</a:t>
            </a:r>
          </a:p>
          <a:p>
            <a:pPr lvl="1"/>
            <a:r>
              <a:rPr lang="en-GB" b="1" dirty="0">
                <a:solidFill>
                  <a:srgbClr val="F3001B"/>
                </a:solidFill>
                <a:effectLst/>
                <a:ea typeface="Calibri" panose="020F0502020204030204" pitchFamily="34" charset="0"/>
                <a:cs typeface="Times New Roman" panose="02020603050405020304" pitchFamily="18" charset="0"/>
              </a:rPr>
              <a:t>What do you think the group need to do to improve their groove?</a:t>
            </a:r>
          </a:p>
          <a:p>
            <a:endParaRPr lang="en-GB" sz="2400" b="1" dirty="0">
              <a:solidFill>
                <a:srgbClr val="3A8B8E"/>
              </a:solidFill>
              <a:effectLst/>
              <a:ea typeface="Calibri" panose="020F0502020204030204" pitchFamily="34" charset="0"/>
              <a:cs typeface="Times New Roman" panose="02020603050405020304" pitchFamily="18" charset="0"/>
            </a:endParaRPr>
          </a:p>
          <a:p>
            <a:pPr marL="0" indent="0">
              <a:buNone/>
            </a:pPr>
            <a:endParaRPr lang="en-GB" b="1" dirty="0"/>
          </a:p>
        </p:txBody>
      </p:sp>
    </p:spTree>
    <p:extLst>
      <p:ext uri="{BB962C8B-B14F-4D97-AF65-F5344CB8AC3E}">
        <p14:creationId xmlns:p14="http://schemas.microsoft.com/office/powerpoint/2010/main" val="2882243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Checkbox Ticked with solid fill">
            <a:extLst>
              <a:ext uri="{FF2B5EF4-FFF2-40B4-BE49-F238E27FC236}">
                <a16:creationId xmlns:a16="http://schemas.microsoft.com/office/drawing/2014/main" id="{E6DFF4A8-091C-A649-85D4-7B42F0315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020" y="2768375"/>
            <a:ext cx="1077105" cy="1077105"/>
          </a:xfrm>
          <a:prstGeom prst="rect">
            <a:avLst/>
          </a:prstGeom>
        </p:spPr>
      </p:pic>
      <p:pic>
        <p:nvPicPr>
          <p:cNvPr id="6" name="Graphic 5" descr="Checkbox Ticked with solid fill">
            <a:extLst>
              <a:ext uri="{FF2B5EF4-FFF2-40B4-BE49-F238E27FC236}">
                <a16:creationId xmlns:a16="http://schemas.microsoft.com/office/drawing/2014/main" id="{E71AC864-741A-406D-BE5E-76EBFA616F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343" y="4057095"/>
            <a:ext cx="1077105" cy="1077105"/>
          </a:xfrm>
          <a:prstGeom prst="rect">
            <a:avLst/>
          </a:prstGeom>
        </p:spPr>
      </p:pic>
      <p:sp>
        <p:nvSpPr>
          <p:cNvPr id="8" name="TextBox 7">
            <a:extLst>
              <a:ext uri="{FF2B5EF4-FFF2-40B4-BE49-F238E27FC236}">
                <a16:creationId xmlns:a16="http://schemas.microsoft.com/office/drawing/2014/main" id="{49A9FF9A-523D-255A-57E0-9D9249271CF4}"/>
              </a:ext>
            </a:extLst>
          </p:cNvPr>
          <p:cNvSpPr txBox="1"/>
          <p:nvPr/>
        </p:nvSpPr>
        <p:spPr>
          <a:xfrm>
            <a:off x="2395728" y="4334037"/>
            <a:ext cx="8357616" cy="523220"/>
          </a:xfrm>
          <a:prstGeom prst="rect">
            <a:avLst/>
          </a:prstGeom>
          <a:noFill/>
        </p:spPr>
        <p:txBody>
          <a:bodyPr wrap="square" rtlCol="0">
            <a:spAutoFit/>
          </a:bodyPr>
          <a:lstStyle/>
          <a:p>
            <a:r>
              <a:rPr lang="en-GB" sz="2800" b="1" dirty="0">
                <a:solidFill>
                  <a:srgbClr val="3A8B8E"/>
                </a:solidFill>
                <a:latin typeface="Century Gothic" panose="020B0502020202020204" pitchFamily="34" charset="0"/>
              </a:rPr>
              <a:t>Reviewed our work to make improvements.</a:t>
            </a:r>
          </a:p>
        </p:txBody>
      </p:sp>
      <p:sp>
        <p:nvSpPr>
          <p:cNvPr id="11" name="TextBox 10">
            <a:extLst>
              <a:ext uri="{FF2B5EF4-FFF2-40B4-BE49-F238E27FC236}">
                <a16:creationId xmlns:a16="http://schemas.microsoft.com/office/drawing/2014/main" id="{335ECDA0-A932-0594-73B7-F89AE44D1E66}"/>
              </a:ext>
            </a:extLst>
          </p:cNvPr>
          <p:cNvSpPr txBox="1"/>
          <p:nvPr/>
        </p:nvSpPr>
        <p:spPr>
          <a:xfrm>
            <a:off x="2395728" y="3045317"/>
            <a:ext cx="8357616" cy="523220"/>
          </a:xfrm>
          <a:prstGeom prst="rect">
            <a:avLst/>
          </a:prstGeom>
          <a:noFill/>
        </p:spPr>
        <p:txBody>
          <a:bodyPr wrap="square" rtlCol="0">
            <a:spAutoFit/>
          </a:bodyPr>
          <a:lstStyle/>
          <a:p>
            <a:r>
              <a:rPr lang="en-GB" sz="2800" b="1" dirty="0">
                <a:solidFill>
                  <a:srgbClr val="3A8B8E"/>
                </a:solidFill>
                <a:latin typeface="Century Gothic" panose="020B0502020202020204" pitchFamily="34" charset="0"/>
              </a:rPr>
              <a:t>Created a memorable riff-based melody.</a:t>
            </a:r>
          </a:p>
        </p:txBody>
      </p:sp>
    </p:spTree>
    <p:extLst>
      <p:ext uri="{BB962C8B-B14F-4D97-AF65-F5344CB8AC3E}">
        <p14:creationId xmlns:p14="http://schemas.microsoft.com/office/powerpoint/2010/main" val="3804717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70D46-2067-AD10-7FF1-7950AC8755FF}"/>
              </a:ext>
            </a:extLst>
          </p:cNvPr>
          <p:cNvSpPr>
            <a:spLocks noGrp="1"/>
          </p:cNvSpPr>
          <p:nvPr>
            <p:ph idx="4294967295"/>
          </p:nvPr>
        </p:nvSpPr>
        <p:spPr>
          <a:xfrm>
            <a:off x="1859709" y="2560500"/>
            <a:ext cx="9782562" cy="781222"/>
          </a:xfrm>
        </p:spPr>
        <p:txBody>
          <a:bodyPr>
            <a:noAutofit/>
          </a:bodyPr>
          <a:lstStyle/>
          <a:p>
            <a:pPr marL="0" indent="0">
              <a:buNone/>
            </a:pPr>
            <a:r>
              <a:rPr lang="en-US" sz="2400" b="1" dirty="0">
                <a:solidFill>
                  <a:srgbClr val="005F85"/>
                </a:solidFill>
                <a:latin typeface="Century Gothic" panose="020B0502020202020204" pitchFamily="34" charset="0"/>
              </a:rPr>
              <a:t>Can we </a:t>
            </a:r>
            <a:r>
              <a:rPr lang="en-US" sz="2400" b="1" dirty="0">
                <a:solidFill>
                  <a:srgbClr val="3A8B8E"/>
                </a:solidFill>
                <a:latin typeface="Century Gothic" panose="020B0502020202020204" pitchFamily="34" charset="0"/>
              </a:rPr>
              <a:t>show</a:t>
            </a:r>
            <a:r>
              <a:rPr lang="en-US" sz="2400" b="1" dirty="0">
                <a:solidFill>
                  <a:srgbClr val="005F85"/>
                </a:solidFill>
                <a:latin typeface="Century Gothic" panose="020B0502020202020204" pitchFamily="34" charset="0"/>
              </a:rPr>
              <a:t> </a:t>
            </a:r>
            <a:r>
              <a:rPr lang="en-GB" sz="2400" b="1" dirty="0">
                <a:solidFill>
                  <a:srgbClr val="3A8B8E"/>
                </a:solidFill>
                <a:latin typeface="Century Gothic" panose="020B0502020202020204" pitchFamily="34" charset="0"/>
              </a:rPr>
              <a:t>understanding of how a drum pattern, bassline, and riff fit together to create a memorable and catchy groove?</a:t>
            </a:r>
          </a:p>
          <a:p>
            <a:pPr marL="0" indent="0">
              <a:buNone/>
            </a:pPr>
            <a:endParaRPr lang="en-GB" sz="2400" b="1" dirty="0">
              <a:solidFill>
                <a:srgbClr val="3A8B8E"/>
              </a:solidFill>
              <a:latin typeface="Century Gothic" panose="020B0502020202020204" pitchFamily="34" charset="0"/>
            </a:endParaRPr>
          </a:p>
        </p:txBody>
      </p:sp>
      <p:sp>
        <p:nvSpPr>
          <p:cNvPr id="9" name="Content Placeholder 1">
            <a:extLst>
              <a:ext uri="{FF2B5EF4-FFF2-40B4-BE49-F238E27FC236}">
                <a16:creationId xmlns:a16="http://schemas.microsoft.com/office/drawing/2014/main" id="{EBA93BD6-AD0E-E60F-3D25-AF7C2269BDD4}"/>
              </a:ext>
            </a:extLst>
          </p:cNvPr>
          <p:cNvSpPr txBox="1">
            <a:spLocks/>
          </p:cNvSpPr>
          <p:nvPr/>
        </p:nvSpPr>
        <p:spPr>
          <a:xfrm>
            <a:off x="1859707" y="4781095"/>
            <a:ext cx="9241321" cy="781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5F85"/>
                </a:solidFill>
                <a:latin typeface="Century Gothic" panose="020B0502020202020204" pitchFamily="34" charset="0"/>
              </a:rPr>
              <a:t>Can we </a:t>
            </a:r>
            <a:r>
              <a:rPr lang="en-GB" sz="2400" b="1" dirty="0">
                <a:solidFill>
                  <a:srgbClr val="3A8B8E"/>
                </a:solidFill>
                <a:latin typeface="Century Gothic" panose="020B0502020202020204" pitchFamily="34" charset="0"/>
              </a:rPr>
              <a:t>compose and perform drum patterns, basslines, and riffs on a variety of instruments as part of a group?</a:t>
            </a:r>
          </a:p>
          <a:p>
            <a:pPr marL="0" indent="0">
              <a:buFont typeface="Arial" panose="020B0604020202020204" pitchFamily="34" charset="0"/>
              <a:buNone/>
            </a:pPr>
            <a:endParaRPr lang="en-GB" sz="2400" b="1" dirty="0">
              <a:solidFill>
                <a:srgbClr val="3A8B8E"/>
              </a:solidFill>
              <a:latin typeface="Century Gothic" panose="020B0502020202020204" pitchFamily="34" charset="0"/>
            </a:endParaRPr>
          </a:p>
        </p:txBody>
      </p:sp>
      <p:sp>
        <p:nvSpPr>
          <p:cNvPr id="10" name="Content Placeholder 1">
            <a:extLst>
              <a:ext uri="{FF2B5EF4-FFF2-40B4-BE49-F238E27FC236}">
                <a16:creationId xmlns:a16="http://schemas.microsoft.com/office/drawing/2014/main" id="{A6A96B5E-0065-91FA-4F84-5B789F632586}"/>
              </a:ext>
            </a:extLst>
          </p:cNvPr>
          <p:cNvSpPr txBox="1">
            <a:spLocks/>
          </p:cNvSpPr>
          <p:nvPr/>
        </p:nvSpPr>
        <p:spPr>
          <a:xfrm>
            <a:off x="1859708" y="3689520"/>
            <a:ext cx="9241321" cy="781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AG Rounded Std Light" panose="020F05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Std Light" panose="020F05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Std Light" panose="020F05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Std Light" panose="020F05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5F85"/>
                </a:solidFill>
                <a:latin typeface="Century Gothic" panose="020B0502020202020204" pitchFamily="34" charset="0"/>
              </a:rPr>
              <a:t>Can we </a:t>
            </a:r>
            <a:r>
              <a:rPr lang="en-GB" sz="2400" b="1" dirty="0">
                <a:solidFill>
                  <a:srgbClr val="3A8B8E"/>
                </a:solidFill>
                <a:latin typeface="Century Gothic" panose="020B0502020202020204" pitchFamily="34" charset="0"/>
              </a:rPr>
              <a:t>identify drum patterns, basslines, and riffs and play them using body percussion and voices?</a:t>
            </a:r>
          </a:p>
          <a:p>
            <a:pPr marL="0" indent="0">
              <a:buFont typeface="Arial" panose="020B0604020202020204" pitchFamily="34" charset="0"/>
              <a:buNone/>
            </a:pPr>
            <a:endParaRPr lang="en-GB" sz="2400" b="1" dirty="0">
              <a:solidFill>
                <a:srgbClr val="3A8B8E"/>
              </a:solidFill>
              <a:latin typeface="Century Gothic" panose="020B0502020202020204" pitchFamily="34" charset="0"/>
            </a:endParaRPr>
          </a:p>
        </p:txBody>
      </p:sp>
      <p:pic>
        <p:nvPicPr>
          <p:cNvPr id="4" name="Graphic 3" descr="Checkbox Ticked with solid fill">
            <a:extLst>
              <a:ext uri="{FF2B5EF4-FFF2-40B4-BE49-F238E27FC236}">
                <a16:creationId xmlns:a16="http://schemas.microsoft.com/office/drawing/2014/main" id="{A16CDCB3-D403-1C79-D4EB-D1785836F1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996" y="4675076"/>
            <a:ext cx="984993" cy="984993"/>
          </a:xfrm>
          <a:prstGeom prst="rect">
            <a:avLst/>
          </a:prstGeom>
        </p:spPr>
      </p:pic>
      <p:pic>
        <p:nvPicPr>
          <p:cNvPr id="6" name="Graphic 5" descr="Checkbox Ticked with solid fill">
            <a:extLst>
              <a:ext uri="{FF2B5EF4-FFF2-40B4-BE49-F238E27FC236}">
                <a16:creationId xmlns:a16="http://schemas.microsoft.com/office/drawing/2014/main" id="{847415D3-C35D-3898-CF41-97E59E0E4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7322" y="3540735"/>
            <a:ext cx="984993" cy="984993"/>
          </a:xfrm>
          <a:prstGeom prst="rect">
            <a:avLst/>
          </a:prstGeom>
        </p:spPr>
      </p:pic>
      <p:pic>
        <p:nvPicPr>
          <p:cNvPr id="12" name="Graphic 11" descr="Checkbox Ticked with solid fill">
            <a:extLst>
              <a:ext uri="{FF2B5EF4-FFF2-40B4-BE49-F238E27FC236}">
                <a16:creationId xmlns:a16="http://schemas.microsoft.com/office/drawing/2014/main" id="{E75A4143-3BF7-1B92-3AA0-D947955E4E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996" y="2416571"/>
            <a:ext cx="984993" cy="984993"/>
          </a:xfrm>
          <a:prstGeom prst="rect">
            <a:avLst/>
          </a:prstGeom>
        </p:spPr>
      </p:pic>
    </p:spTree>
    <p:extLst>
      <p:ext uri="{BB962C8B-B14F-4D97-AF65-F5344CB8AC3E}">
        <p14:creationId xmlns:p14="http://schemas.microsoft.com/office/powerpoint/2010/main" val="150787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05A-6FED-CFF0-E263-BD8271863F94}"/>
              </a:ext>
            </a:extLst>
          </p:cNvPr>
          <p:cNvSpPr>
            <a:spLocks noGrp="1"/>
          </p:cNvSpPr>
          <p:nvPr>
            <p:ph type="title"/>
          </p:nvPr>
        </p:nvSpPr>
        <p:spPr/>
        <p:txBody>
          <a:bodyPr/>
          <a:lstStyle/>
          <a:p>
            <a:r>
              <a:rPr lang="en-US" b="1"/>
              <a:t>Additional material</a:t>
            </a:r>
            <a:endParaRPr lang="en-GB" b="1"/>
          </a:p>
        </p:txBody>
      </p:sp>
      <p:sp>
        <p:nvSpPr>
          <p:cNvPr id="3" name="Content Placeholder 2">
            <a:extLst>
              <a:ext uri="{FF2B5EF4-FFF2-40B4-BE49-F238E27FC236}">
                <a16:creationId xmlns:a16="http://schemas.microsoft.com/office/drawing/2014/main" id="{59F82D9E-5108-2ADF-B729-34E530F6108C}"/>
              </a:ext>
            </a:extLst>
          </p:cNvPr>
          <p:cNvSpPr>
            <a:spLocks noGrp="1"/>
          </p:cNvSpPr>
          <p:nvPr>
            <p:ph idx="1"/>
          </p:nvPr>
        </p:nvSpPr>
        <p:spPr/>
        <p:txBody>
          <a:bodyPr/>
          <a:lstStyle/>
          <a:p>
            <a:r>
              <a:rPr lang="en-US" dirty="0"/>
              <a:t>If you have time… </a:t>
            </a:r>
          </a:p>
          <a:p>
            <a:r>
              <a:rPr lang="en-US" dirty="0"/>
              <a:t>Further listening </a:t>
            </a:r>
          </a:p>
        </p:txBody>
      </p:sp>
    </p:spTree>
    <p:extLst>
      <p:ext uri="{BB962C8B-B14F-4D97-AF65-F5344CB8AC3E}">
        <p14:creationId xmlns:p14="http://schemas.microsoft.com/office/powerpoint/2010/main" val="2643786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20B7-B38A-284E-73AD-6DBED0F5F67F}"/>
              </a:ext>
            </a:extLst>
          </p:cNvPr>
          <p:cNvSpPr>
            <a:spLocks noGrp="1"/>
          </p:cNvSpPr>
          <p:nvPr>
            <p:ph type="title"/>
          </p:nvPr>
        </p:nvSpPr>
        <p:spPr/>
        <p:txBody>
          <a:bodyPr/>
          <a:lstStyle/>
          <a:p>
            <a:r>
              <a:rPr lang="en-US" b="1" dirty="0"/>
              <a:t>If you have time…</a:t>
            </a:r>
            <a:endParaRPr lang="en-GB" b="1" dirty="0"/>
          </a:p>
        </p:txBody>
      </p:sp>
      <p:sp>
        <p:nvSpPr>
          <p:cNvPr id="4" name="Content Placeholder 1">
            <a:extLst>
              <a:ext uri="{FF2B5EF4-FFF2-40B4-BE49-F238E27FC236}">
                <a16:creationId xmlns:a16="http://schemas.microsoft.com/office/drawing/2014/main" id="{21D1DB6F-1355-C3D0-22D7-A359F923F2A6}"/>
              </a:ext>
            </a:extLst>
          </p:cNvPr>
          <p:cNvSpPr txBox="1">
            <a:spLocks/>
          </p:cNvSpPr>
          <p:nvPr/>
        </p:nvSpPr>
        <p:spPr>
          <a:xfrm>
            <a:off x="899539" y="2326580"/>
            <a:ext cx="10311800" cy="3610468"/>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lnSpc>
                <a:spcPct val="90000"/>
              </a:lnSpc>
              <a:spcBef>
                <a:spcPts val="1000"/>
              </a:spcBef>
              <a:buFontTx/>
              <a:buBlip>
                <a:blip r:embed="rId3"/>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5F85"/>
                </a:solidFill>
              </a:rPr>
              <a:t>Create an </a:t>
            </a:r>
            <a:r>
              <a:rPr lang="en-GB" b="1">
                <a:solidFill>
                  <a:srgbClr val="005F85"/>
                </a:solidFill>
              </a:rPr>
              <a:t>arrangement:</a:t>
            </a:r>
            <a:br>
              <a:rPr lang="en-GB" b="1">
                <a:solidFill>
                  <a:srgbClr val="005F85"/>
                </a:solidFill>
              </a:rPr>
            </a:br>
            <a:endParaRPr lang="en-GB" b="1" dirty="0">
              <a:solidFill>
                <a:srgbClr val="005F85"/>
              </a:solidFill>
            </a:endParaRPr>
          </a:p>
          <a:p>
            <a:r>
              <a:rPr lang="en-GB" b="1" dirty="0">
                <a:solidFill>
                  <a:srgbClr val="3A8B8E"/>
                </a:solidFill>
              </a:rPr>
              <a:t>You should have 3 components: Drum groove, bassline, riff. Each group now needs to think about how to structure your arrangement. </a:t>
            </a:r>
          </a:p>
          <a:p>
            <a:r>
              <a:rPr lang="en-GB" b="1" dirty="0">
                <a:solidFill>
                  <a:srgbClr val="3A8B8E"/>
                </a:solidFill>
              </a:rPr>
              <a:t>You may not want all the components to start together. For example, you might want to start with the drum groove, then add the riff, and finally the bassline. Repeat a few times, then stop the bassline, followed by the riff, and then the drum groove.</a:t>
            </a:r>
          </a:p>
          <a:p>
            <a:r>
              <a:rPr lang="en-GB" b="1" dirty="0">
                <a:solidFill>
                  <a:srgbClr val="3A8B8E"/>
                </a:solidFill>
              </a:rPr>
              <a:t>Write your chosen structure down – use any format you like.</a:t>
            </a:r>
          </a:p>
          <a:p>
            <a:r>
              <a:rPr lang="en-GB" b="1" dirty="0">
                <a:solidFill>
                  <a:srgbClr val="3A8B8E"/>
                </a:solidFill>
              </a:rPr>
              <a:t>Rehearse, perform, record!</a:t>
            </a:r>
          </a:p>
          <a:p>
            <a:r>
              <a:rPr lang="en-GB" b="1" dirty="0">
                <a:solidFill>
                  <a:srgbClr val="3A8B8E"/>
                </a:solidFill>
              </a:rPr>
              <a:t>Could you add some dynamics? Are there some sections you think should be louder or quieter?</a:t>
            </a:r>
          </a:p>
        </p:txBody>
      </p:sp>
    </p:spTree>
    <p:extLst>
      <p:ext uri="{BB962C8B-B14F-4D97-AF65-F5344CB8AC3E}">
        <p14:creationId xmlns:p14="http://schemas.microsoft.com/office/powerpoint/2010/main" val="2238465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5CB94E58-C5A6-655B-A40F-163322AD1665}"/>
              </a:ext>
            </a:extLst>
          </p:cNvPr>
          <p:cNvPicPr>
            <a:picLocks noGrp="1" noRot="1" noChangeAspect="1"/>
          </p:cNvPicPr>
          <p:nvPr>
            <p:ph idx="10"/>
            <a:videoFile r:link="rId1"/>
          </p:nvPr>
        </p:nvPicPr>
        <p:blipFill>
          <a:blip r:embed="rId4"/>
          <a:stretch>
            <a:fillRect/>
          </a:stretch>
        </p:blipFill>
        <p:spPr>
          <a:xfrm>
            <a:off x="1236732" y="2464497"/>
            <a:ext cx="4540250" cy="3405187"/>
          </a:xfrm>
          <a:prstGeom prst="rect">
            <a:avLst/>
          </a:prstGeom>
        </p:spPr>
      </p:pic>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i="1" dirty="0">
                <a:latin typeface="Century Gothic" panose="020B0502020202020204" pitchFamily="34" charset="0"/>
              </a:rPr>
              <a:t>Watermelon man</a:t>
            </a:r>
          </a:p>
        </p:txBody>
      </p:sp>
      <p:sp>
        <p:nvSpPr>
          <p:cNvPr id="2" name="TextBox 1">
            <a:extLst>
              <a:ext uri="{FF2B5EF4-FFF2-40B4-BE49-F238E27FC236}">
                <a16:creationId xmlns:a16="http://schemas.microsoft.com/office/drawing/2014/main" id="{73F1E3F8-CC0C-40DE-328B-5E4C4EBA0859}"/>
              </a:ext>
            </a:extLst>
          </p:cNvPr>
          <p:cNvSpPr txBox="1"/>
          <p:nvPr/>
        </p:nvSpPr>
        <p:spPr>
          <a:xfrm>
            <a:off x="6032344" y="3192028"/>
            <a:ext cx="4922924" cy="2677656"/>
          </a:xfrm>
          <a:prstGeom prst="rect">
            <a:avLst/>
          </a:prstGeom>
          <a:noFill/>
        </p:spPr>
        <p:txBody>
          <a:bodyPr wrap="square" rtlCol="0">
            <a:spAutoFit/>
          </a:bodyPr>
          <a:lstStyle/>
          <a:p>
            <a:r>
              <a:rPr lang="en-US" sz="2400" b="1" dirty="0">
                <a:solidFill>
                  <a:srgbClr val="005F85"/>
                </a:solidFill>
                <a:latin typeface="Century Gothic" panose="020B0502020202020204" pitchFamily="34" charset="0"/>
              </a:rPr>
              <a:t>Written by</a:t>
            </a:r>
            <a:br>
              <a:rPr lang="en-US" sz="2400" b="1" dirty="0">
                <a:solidFill>
                  <a:srgbClr val="005F85"/>
                </a:solidFill>
                <a:latin typeface="Century Gothic" panose="020B0502020202020204" pitchFamily="34" charset="0"/>
              </a:rPr>
            </a:br>
            <a:r>
              <a:rPr lang="en-US" sz="2400" b="1" dirty="0">
                <a:solidFill>
                  <a:srgbClr val="3A8B8E"/>
                </a:solidFill>
                <a:latin typeface="Century Gothic" panose="020B0502020202020204" pitchFamily="34" charset="0"/>
              </a:rPr>
              <a:t>Herbie Hancock.</a:t>
            </a:r>
          </a:p>
          <a:p>
            <a:br>
              <a:rPr lang="en-US" sz="2400" b="1" dirty="0">
                <a:solidFill>
                  <a:srgbClr val="005F85"/>
                </a:solidFill>
                <a:latin typeface="Century Gothic" panose="020B0502020202020204" pitchFamily="34" charset="0"/>
              </a:rPr>
            </a:br>
            <a:r>
              <a:rPr lang="en-US" sz="2400" b="1" dirty="0">
                <a:solidFill>
                  <a:srgbClr val="005F85"/>
                </a:solidFill>
                <a:latin typeface="Century Gothic" panose="020B0502020202020204" pitchFamily="34" charset="0"/>
              </a:rPr>
              <a:t>Performed by</a:t>
            </a:r>
            <a:br>
              <a:rPr lang="en-US" sz="2400" b="1" dirty="0">
                <a:solidFill>
                  <a:srgbClr val="3A8B8E"/>
                </a:solidFill>
                <a:latin typeface="Century Gothic" panose="020B0502020202020204" pitchFamily="34" charset="0"/>
              </a:rPr>
            </a:br>
            <a:r>
              <a:rPr lang="en-US" sz="2400" b="1" dirty="0">
                <a:solidFill>
                  <a:srgbClr val="3A8B8E"/>
                </a:solidFill>
                <a:latin typeface="Century Gothic" panose="020B0502020202020204" pitchFamily="34" charset="0"/>
              </a:rPr>
              <a:t>Herbie Hancock, Dexter Gordon, Freddie Hubbard, Butch Warren, and Billy Higgins.</a:t>
            </a:r>
          </a:p>
        </p:txBody>
      </p:sp>
    </p:spTree>
    <p:extLst>
      <p:ext uri="{BB962C8B-B14F-4D97-AF65-F5344CB8AC3E}">
        <p14:creationId xmlns:p14="http://schemas.microsoft.com/office/powerpoint/2010/main" val="20173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05A-6FED-CFF0-E263-BD8271863F94}"/>
              </a:ext>
            </a:extLst>
          </p:cNvPr>
          <p:cNvSpPr>
            <a:spLocks noGrp="1"/>
          </p:cNvSpPr>
          <p:nvPr>
            <p:ph type="title"/>
          </p:nvPr>
        </p:nvSpPr>
        <p:spPr/>
        <p:txBody>
          <a:bodyPr/>
          <a:lstStyle/>
          <a:p>
            <a:r>
              <a:rPr lang="en-US" b="1"/>
              <a:t>Lesson 1</a:t>
            </a:r>
            <a:endParaRPr lang="en-GB" b="1"/>
          </a:p>
        </p:txBody>
      </p:sp>
      <p:sp>
        <p:nvSpPr>
          <p:cNvPr id="3" name="Content Placeholder 2">
            <a:extLst>
              <a:ext uri="{FF2B5EF4-FFF2-40B4-BE49-F238E27FC236}">
                <a16:creationId xmlns:a16="http://schemas.microsoft.com/office/drawing/2014/main" id="{59F82D9E-5108-2ADF-B729-34E530F6108C}"/>
              </a:ext>
            </a:extLst>
          </p:cNvPr>
          <p:cNvSpPr>
            <a:spLocks noGrp="1"/>
          </p:cNvSpPr>
          <p:nvPr>
            <p:ph idx="1"/>
          </p:nvPr>
        </p:nvSpPr>
        <p:spPr/>
        <p:txBody>
          <a:bodyPr/>
          <a:lstStyle/>
          <a:p>
            <a:r>
              <a:rPr lang="en-GB" dirty="0"/>
              <a:t>Recreate one or more drum grooves.</a:t>
            </a:r>
          </a:p>
          <a:p>
            <a:r>
              <a:rPr lang="en-GB" dirty="0"/>
              <a:t>Create drum patterns as part of a group.</a:t>
            </a:r>
          </a:p>
          <a:p>
            <a:r>
              <a:rPr lang="en-GB" dirty="0"/>
              <a:t>Notate created drum grooves.</a:t>
            </a:r>
          </a:p>
          <a:p>
            <a:pPr marL="0" indent="0">
              <a:buNone/>
            </a:pPr>
            <a:endParaRPr lang="en-GB" dirty="0"/>
          </a:p>
        </p:txBody>
      </p:sp>
      <p:sp>
        <p:nvSpPr>
          <p:cNvPr id="5" name="TextBox 4">
            <a:extLst>
              <a:ext uri="{FF2B5EF4-FFF2-40B4-BE49-F238E27FC236}">
                <a16:creationId xmlns:a16="http://schemas.microsoft.com/office/drawing/2014/main" id="{2599F6B3-2FE6-45C6-44F4-2424B5C5D4E0}"/>
              </a:ext>
            </a:extLst>
          </p:cNvPr>
          <p:cNvSpPr txBox="1"/>
          <p:nvPr/>
        </p:nvSpPr>
        <p:spPr>
          <a:xfrm>
            <a:off x="1246916" y="2081707"/>
            <a:ext cx="9749786" cy="461665"/>
          </a:xfrm>
          <a:prstGeom prst="rect">
            <a:avLst/>
          </a:prstGeom>
          <a:noFill/>
        </p:spPr>
        <p:txBody>
          <a:bodyPr wrap="square">
            <a:spAutoFit/>
          </a:bodyPr>
          <a:lstStyle/>
          <a:p>
            <a:r>
              <a:rPr lang="en-GB" sz="2400" b="1" dirty="0">
                <a:solidFill>
                  <a:schemeClr val="bg1"/>
                </a:solidFill>
                <a:latin typeface="Century Gothic" panose="020B0502020202020204" pitchFamily="34" charset="0"/>
              </a:rPr>
              <a:t>Create a drum groove.</a:t>
            </a:r>
          </a:p>
        </p:txBody>
      </p:sp>
    </p:spTree>
    <p:extLst>
      <p:ext uri="{BB962C8B-B14F-4D97-AF65-F5344CB8AC3E}">
        <p14:creationId xmlns:p14="http://schemas.microsoft.com/office/powerpoint/2010/main" val="149533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fontScale="90000"/>
          </a:bodyPr>
          <a:lstStyle/>
          <a:p>
            <a:r>
              <a:rPr lang="en-GB" b="1" dirty="0">
                <a:latin typeface="Century Gothic" panose="020B0502020202020204" pitchFamily="34" charset="0"/>
              </a:rPr>
              <a:t>Warm-up: </a:t>
            </a:r>
            <a:r>
              <a:rPr lang="en-GB" b="1" i="1" dirty="0"/>
              <a:t>Do your dooty</a:t>
            </a:r>
            <a:br>
              <a:rPr lang="en-GB" b="1" i="1" dirty="0"/>
            </a:br>
            <a:r>
              <a:rPr lang="en-GB" b="1" dirty="0"/>
              <a:t> – vocal percussion</a:t>
            </a:r>
            <a:endParaRPr lang="en-GB" b="1" dirty="0">
              <a:latin typeface="Century Gothic" panose="020B0502020202020204" pitchFamily="34" charset="0"/>
            </a:endParaRPr>
          </a:p>
        </p:txBody>
      </p:sp>
      <p:pic>
        <p:nvPicPr>
          <p:cNvPr id="3" name="Picture 2" descr="A picture containing diagram&#10;&#10;Description automatically generated">
            <a:extLst>
              <a:ext uri="{FF2B5EF4-FFF2-40B4-BE49-F238E27FC236}">
                <a16:creationId xmlns:a16="http://schemas.microsoft.com/office/drawing/2014/main" id="{A716DB22-D467-84A8-9D85-7DD928FE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151" y="3448095"/>
            <a:ext cx="7772400" cy="1264991"/>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B4C5C9D-3CC1-4E50-C0B9-E029ED6ECB4A}"/>
                  </a:ext>
                </a:extLst>
              </p14:cNvPr>
              <p14:cNvContentPartPr/>
              <p14:nvPr/>
            </p14:nvContentPartPr>
            <p14:xfrm>
              <a:off x="2036366" y="3215083"/>
              <a:ext cx="300960" cy="341640"/>
            </p14:xfrm>
          </p:contentPart>
        </mc:Choice>
        <mc:Fallback xmlns="">
          <p:pic>
            <p:nvPicPr>
              <p:cNvPr id="6" name="Ink 5">
                <a:extLst>
                  <a:ext uri="{FF2B5EF4-FFF2-40B4-BE49-F238E27FC236}">
                    <a16:creationId xmlns:a16="http://schemas.microsoft.com/office/drawing/2014/main" id="{5B4C5C9D-3CC1-4E50-C0B9-E029ED6ECB4A}"/>
                  </a:ext>
                </a:extLst>
              </p:cNvPr>
              <p:cNvPicPr/>
              <p:nvPr/>
            </p:nvPicPr>
            <p:blipFill>
              <a:blip r:embed="rId5"/>
              <a:stretch>
                <a:fillRect/>
              </a:stretch>
            </p:blipFill>
            <p:spPr>
              <a:xfrm>
                <a:off x="2027726" y="3206083"/>
                <a:ext cx="31860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4828377-4374-B6E0-0D05-04B369494F10}"/>
                  </a:ext>
                </a:extLst>
              </p14:cNvPr>
              <p14:cNvContentPartPr/>
              <p14:nvPr/>
            </p14:nvContentPartPr>
            <p14:xfrm>
              <a:off x="1307006" y="3409843"/>
              <a:ext cx="968400" cy="204840"/>
            </p14:xfrm>
          </p:contentPart>
        </mc:Choice>
        <mc:Fallback xmlns="">
          <p:pic>
            <p:nvPicPr>
              <p:cNvPr id="7" name="Ink 6">
                <a:extLst>
                  <a:ext uri="{FF2B5EF4-FFF2-40B4-BE49-F238E27FC236}">
                    <a16:creationId xmlns:a16="http://schemas.microsoft.com/office/drawing/2014/main" id="{F4828377-4374-B6E0-0D05-04B369494F10}"/>
                  </a:ext>
                </a:extLst>
              </p:cNvPr>
              <p:cNvPicPr/>
              <p:nvPr/>
            </p:nvPicPr>
            <p:blipFill>
              <a:blip r:embed="rId7"/>
              <a:stretch>
                <a:fillRect/>
              </a:stretch>
            </p:blipFill>
            <p:spPr>
              <a:xfrm>
                <a:off x="1298006" y="3401203"/>
                <a:ext cx="986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923C8698-1700-EB28-788C-801AF85063FE}"/>
                  </a:ext>
                </a:extLst>
              </p14:cNvPr>
              <p14:cNvContentPartPr/>
              <p14:nvPr/>
            </p14:nvContentPartPr>
            <p14:xfrm>
              <a:off x="1924046" y="3490483"/>
              <a:ext cx="380880" cy="78480"/>
            </p14:xfrm>
          </p:contentPart>
        </mc:Choice>
        <mc:Fallback xmlns="">
          <p:pic>
            <p:nvPicPr>
              <p:cNvPr id="8" name="Ink 7">
                <a:extLst>
                  <a:ext uri="{FF2B5EF4-FFF2-40B4-BE49-F238E27FC236}">
                    <a16:creationId xmlns:a16="http://schemas.microsoft.com/office/drawing/2014/main" id="{923C8698-1700-EB28-788C-801AF85063FE}"/>
                  </a:ext>
                </a:extLst>
              </p:cNvPr>
              <p:cNvPicPr/>
              <p:nvPr/>
            </p:nvPicPr>
            <p:blipFill>
              <a:blip r:embed="rId9"/>
              <a:stretch>
                <a:fillRect/>
              </a:stretch>
            </p:blipFill>
            <p:spPr>
              <a:xfrm>
                <a:off x="1915046" y="3481483"/>
                <a:ext cx="398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A76E57C-2CAD-B8BB-1D4A-5DB6A1AB4DA7}"/>
                  </a:ext>
                </a:extLst>
              </p14:cNvPr>
              <p14:cNvContentPartPr/>
              <p14:nvPr/>
            </p14:nvContentPartPr>
            <p14:xfrm>
              <a:off x="2136806" y="3597403"/>
              <a:ext cx="360" cy="360"/>
            </p14:xfrm>
          </p:contentPart>
        </mc:Choice>
        <mc:Fallback xmlns="">
          <p:pic>
            <p:nvPicPr>
              <p:cNvPr id="9" name="Ink 8">
                <a:extLst>
                  <a:ext uri="{FF2B5EF4-FFF2-40B4-BE49-F238E27FC236}">
                    <a16:creationId xmlns:a16="http://schemas.microsoft.com/office/drawing/2014/main" id="{6A76E57C-2CAD-B8BB-1D4A-5DB6A1AB4DA7}"/>
                  </a:ext>
                </a:extLst>
              </p:cNvPr>
              <p:cNvPicPr/>
              <p:nvPr/>
            </p:nvPicPr>
            <p:blipFill>
              <a:blip r:embed="rId11"/>
              <a:stretch>
                <a:fillRect/>
              </a:stretch>
            </p:blipFill>
            <p:spPr>
              <a:xfrm>
                <a:off x="2128166" y="35884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7B51A958-8168-0D63-5277-1EAB67DF88ED}"/>
                  </a:ext>
                </a:extLst>
              </p14:cNvPr>
              <p14:cNvContentPartPr/>
              <p14:nvPr/>
            </p14:nvContentPartPr>
            <p14:xfrm>
              <a:off x="2071646" y="3608563"/>
              <a:ext cx="93240" cy="5400"/>
            </p14:xfrm>
          </p:contentPart>
        </mc:Choice>
        <mc:Fallback xmlns="">
          <p:pic>
            <p:nvPicPr>
              <p:cNvPr id="13" name="Ink 12">
                <a:extLst>
                  <a:ext uri="{FF2B5EF4-FFF2-40B4-BE49-F238E27FC236}">
                    <a16:creationId xmlns:a16="http://schemas.microsoft.com/office/drawing/2014/main" id="{7B51A958-8168-0D63-5277-1EAB67DF88ED}"/>
                  </a:ext>
                </a:extLst>
              </p:cNvPr>
              <p:cNvPicPr/>
              <p:nvPr/>
            </p:nvPicPr>
            <p:blipFill>
              <a:blip r:embed="rId13"/>
              <a:stretch>
                <a:fillRect/>
              </a:stretch>
            </p:blipFill>
            <p:spPr>
              <a:xfrm>
                <a:off x="2062646" y="3599563"/>
                <a:ext cx="110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CD86C50F-D595-D876-37D5-59468B870F83}"/>
                  </a:ext>
                </a:extLst>
              </p14:cNvPr>
              <p14:cNvContentPartPr/>
              <p14:nvPr/>
            </p14:nvContentPartPr>
            <p14:xfrm>
              <a:off x="2055446" y="3608203"/>
              <a:ext cx="149400" cy="19080"/>
            </p14:xfrm>
          </p:contentPart>
        </mc:Choice>
        <mc:Fallback xmlns="">
          <p:pic>
            <p:nvPicPr>
              <p:cNvPr id="15" name="Ink 14">
                <a:extLst>
                  <a:ext uri="{FF2B5EF4-FFF2-40B4-BE49-F238E27FC236}">
                    <a16:creationId xmlns:a16="http://schemas.microsoft.com/office/drawing/2014/main" id="{CD86C50F-D595-D876-37D5-59468B870F83}"/>
                  </a:ext>
                </a:extLst>
              </p:cNvPr>
              <p:cNvPicPr/>
              <p:nvPr/>
            </p:nvPicPr>
            <p:blipFill>
              <a:blip r:embed="rId15"/>
              <a:stretch>
                <a:fillRect/>
              </a:stretch>
            </p:blipFill>
            <p:spPr>
              <a:xfrm>
                <a:off x="2046446" y="3599203"/>
                <a:ext cx="167040" cy="36720"/>
              </a:xfrm>
              <a:prstGeom prst="rect">
                <a:avLst/>
              </a:prstGeom>
            </p:spPr>
          </p:pic>
        </mc:Fallback>
      </mc:AlternateContent>
      <p:grpSp>
        <p:nvGrpSpPr>
          <p:cNvPr id="18" name="Group 17">
            <a:extLst>
              <a:ext uri="{FF2B5EF4-FFF2-40B4-BE49-F238E27FC236}">
                <a16:creationId xmlns:a16="http://schemas.microsoft.com/office/drawing/2014/main" id="{51C21867-196E-7350-C929-D28DECB90397}"/>
              </a:ext>
            </a:extLst>
          </p:cNvPr>
          <p:cNvGrpSpPr/>
          <p:nvPr/>
        </p:nvGrpSpPr>
        <p:grpSpPr>
          <a:xfrm>
            <a:off x="1999286" y="3581923"/>
            <a:ext cx="159480" cy="71640"/>
            <a:chOff x="1999286" y="3581923"/>
            <a:chExt cx="159480" cy="71640"/>
          </a:xfrm>
        </p:grpSpPr>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FADAC3ED-0372-18B5-8E96-D10C204ED83D}"/>
                    </a:ext>
                  </a:extLst>
                </p14:cNvPr>
                <p14:cNvContentPartPr/>
                <p14:nvPr/>
              </p14:nvContentPartPr>
              <p14:xfrm>
                <a:off x="2123486" y="3610003"/>
                <a:ext cx="360" cy="360"/>
              </p14:xfrm>
            </p:contentPart>
          </mc:Choice>
          <mc:Fallback xmlns="">
            <p:pic>
              <p:nvPicPr>
                <p:cNvPr id="10" name="Ink 9">
                  <a:extLst>
                    <a:ext uri="{FF2B5EF4-FFF2-40B4-BE49-F238E27FC236}">
                      <a16:creationId xmlns:a16="http://schemas.microsoft.com/office/drawing/2014/main" id="{FADAC3ED-0372-18B5-8E96-D10C204ED83D}"/>
                    </a:ext>
                  </a:extLst>
                </p:cNvPr>
                <p:cNvPicPr/>
                <p:nvPr/>
              </p:nvPicPr>
              <p:blipFill>
                <a:blip r:embed="rId11"/>
                <a:stretch>
                  <a:fillRect/>
                </a:stretch>
              </p:blipFill>
              <p:spPr>
                <a:xfrm>
                  <a:off x="2114486" y="36013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5D6BC7AE-B1E0-2F8B-E9BF-F2D95959FC61}"/>
                    </a:ext>
                  </a:extLst>
                </p14:cNvPr>
                <p14:cNvContentPartPr/>
                <p14:nvPr/>
              </p14:nvContentPartPr>
              <p14:xfrm>
                <a:off x="2052566" y="3581923"/>
                <a:ext cx="106200" cy="11520"/>
              </p14:xfrm>
            </p:contentPart>
          </mc:Choice>
          <mc:Fallback xmlns="">
            <p:pic>
              <p:nvPicPr>
                <p:cNvPr id="11" name="Ink 10">
                  <a:extLst>
                    <a:ext uri="{FF2B5EF4-FFF2-40B4-BE49-F238E27FC236}">
                      <a16:creationId xmlns:a16="http://schemas.microsoft.com/office/drawing/2014/main" id="{5D6BC7AE-B1E0-2F8B-E9BF-F2D95959FC61}"/>
                    </a:ext>
                  </a:extLst>
                </p:cNvPr>
                <p:cNvPicPr/>
                <p:nvPr/>
              </p:nvPicPr>
              <p:blipFill>
                <a:blip r:embed="rId18"/>
                <a:stretch>
                  <a:fillRect/>
                </a:stretch>
              </p:blipFill>
              <p:spPr>
                <a:xfrm>
                  <a:off x="2043926" y="3572923"/>
                  <a:ext cx="123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0DE0F7EE-6BD8-BE79-8E2D-1DCAE7EDFBBB}"/>
                    </a:ext>
                  </a:extLst>
                </p14:cNvPr>
                <p14:cNvContentPartPr/>
                <p14:nvPr/>
              </p14:nvContentPartPr>
              <p14:xfrm>
                <a:off x="1999286" y="3620803"/>
                <a:ext cx="140040" cy="32760"/>
              </p14:xfrm>
            </p:contentPart>
          </mc:Choice>
          <mc:Fallback xmlns="">
            <p:pic>
              <p:nvPicPr>
                <p:cNvPr id="17" name="Ink 16">
                  <a:extLst>
                    <a:ext uri="{FF2B5EF4-FFF2-40B4-BE49-F238E27FC236}">
                      <a16:creationId xmlns:a16="http://schemas.microsoft.com/office/drawing/2014/main" id="{0DE0F7EE-6BD8-BE79-8E2D-1DCAE7EDFBBB}"/>
                    </a:ext>
                  </a:extLst>
                </p:cNvPr>
                <p:cNvPicPr/>
                <p:nvPr/>
              </p:nvPicPr>
              <p:blipFill>
                <a:blip r:embed="rId20"/>
                <a:stretch>
                  <a:fillRect/>
                </a:stretch>
              </p:blipFill>
              <p:spPr>
                <a:xfrm>
                  <a:off x="1990646" y="3612163"/>
                  <a:ext cx="157680" cy="50400"/>
                </a:xfrm>
                <a:prstGeom prst="rect">
                  <a:avLst/>
                </a:prstGeom>
              </p:spPr>
            </p:pic>
          </mc:Fallback>
        </mc:AlternateContent>
      </p:grpSp>
      <p:sp>
        <p:nvSpPr>
          <p:cNvPr id="20" name="TextBox 19">
            <a:extLst>
              <a:ext uri="{FF2B5EF4-FFF2-40B4-BE49-F238E27FC236}">
                <a16:creationId xmlns:a16="http://schemas.microsoft.com/office/drawing/2014/main" id="{08B6DF7F-F324-6228-6B02-6ACF0E7EA98E}"/>
              </a:ext>
            </a:extLst>
          </p:cNvPr>
          <p:cNvSpPr txBox="1"/>
          <p:nvPr/>
        </p:nvSpPr>
        <p:spPr>
          <a:xfrm>
            <a:off x="2186846" y="5232085"/>
            <a:ext cx="8586488" cy="461665"/>
          </a:xfrm>
          <a:prstGeom prst="rect">
            <a:avLst/>
          </a:prstGeom>
          <a:noFill/>
        </p:spPr>
        <p:txBody>
          <a:bodyPr wrap="square">
            <a:spAutoFit/>
          </a:bodyPr>
          <a:lstStyle/>
          <a:p>
            <a:r>
              <a:rPr lang="en-US" sz="2400" b="1" dirty="0">
                <a:solidFill>
                  <a:srgbClr val="3A8B8E"/>
                </a:solidFill>
                <a:latin typeface="Century Gothic" panose="020B0502020202020204" pitchFamily="34" charset="0"/>
              </a:rPr>
              <a:t>Try and make the sounds as drum-like as possible.</a:t>
            </a:r>
          </a:p>
        </p:txBody>
      </p:sp>
      <p:pic>
        <p:nvPicPr>
          <p:cNvPr id="22" name="Graphic 21" descr="Volume with solid fill">
            <a:hlinkClick r:id="rId21"/>
            <a:extLst>
              <a:ext uri="{FF2B5EF4-FFF2-40B4-BE49-F238E27FC236}">
                <a16:creationId xmlns:a16="http://schemas.microsoft.com/office/drawing/2014/main" id="{A9E12345-CF89-0B0D-95F8-C4B9D7B411B9}"/>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9867551" y="990110"/>
            <a:ext cx="914400" cy="914400"/>
          </a:xfrm>
          <a:prstGeom prst="rect">
            <a:avLst/>
          </a:prstGeom>
        </p:spPr>
      </p:pic>
    </p:spTree>
    <p:extLst>
      <p:ext uri="{BB962C8B-B14F-4D97-AF65-F5344CB8AC3E}">
        <p14:creationId xmlns:p14="http://schemas.microsoft.com/office/powerpoint/2010/main" val="22389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Warm-up: Watch and l</a:t>
            </a:r>
            <a:r>
              <a:rPr lang="en-GB" b="1" dirty="0"/>
              <a:t>isten</a:t>
            </a:r>
            <a:endParaRPr lang="en-GB" b="1" dirty="0">
              <a:latin typeface="Century Gothic" panose="020B0502020202020204" pitchFamily="34" charset="0"/>
            </a:endParaRPr>
          </a:p>
        </p:txBody>
      </p:sp>
      <p:pic>
        <p:nvPicPr>
          <p:cNvPr id="4" name="Online Media 3">
            <a:hlinkClick r:id="" action="ppaction://media"/>
            <a:extLst>
              <a:ext uri="{FF2B5EF4-FFF2-40B4-BE49-F238E27FC236}">
                <a16:creationId xmlns:a16="http://schemas.microsoft.com/office/drawing/2014/main" id="{9FB2A507-6E6E-AD1A-393F-E2CB16DB0875}"/>
              </a:ext>
            </a:extLst>
          </p:cNvPr>
          <p:cNvPicPr>
            <a:picLocks noGrp="1" noRot="1" noChangeAspect="1"/>
          </p:cNvPicPr>
          <p:nvPr>
            <p:ph idx="10"/>
            <a:videoFile r:link="rId1"/>
          </p:nvPr>
        </p:nvPicPr>
        <p:blipFill>
          <a:blip r:embed="rId4"/>
          <a:stretch>
            <a:fillRect/>
          </a:stretch>
        </p:blipFill>
        <p:spPr>
          <a:xfrm>
            <a:off x="1703785" y="2471070"/>
            <a:ext cx="3828254" cy="2871952"/>
          </a:xfrm>
          <a:prstGeom prst="rect">
            <a:avLst/>
          </a:prstGeom>
        </p:spPr>
      </p:pic>
      <p:sp>
        <p:nvSpPr>
          <p:cNvPr id="3" name="TextBox 2">
            <a:extLst>
              <a:ext uri="{FF2B5EF4-FFF2-40B4-BE49-F238E27FC236}">
                <a16:creationId xmlns:a16="http://schemas.microsoft.com/office/drawing/2014/main" id="{00716980-C844-4247-740E-B6BFA503C776}"/>
              </a:ext>
            </a:extLst>
          </p:cNvPr>
          <p:cNvSpPr txBox="1"/>
          <p:nvPr/>
        </p:nvSpPr>
        <p:spPr>
          <a:xfrm>
            <a:off x="1139825" y="5446642"/>
            <a:ext cx="4956175" cy="584775"/>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Jesus you’re worthy to be praised </a:t>
            </a:r>
            <a:br>
              <a:rPr lang="en-US" sz="1600" b="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performed by Potter’s House Mass Choir.</a:t>
            </a:r>
          </a:p>
        </p:txBody>
      </p:sp>
      <p:sp>
        <p:nvSpPr>
          <p:cNvPr id="7" name="Content Placeholder 1">
            <a:extLst>
              <a:ext uri="{FF2B5EF4-FFF2-40B4-BE49-F238E27FC236}">
                <a16:creationId xmlns:a16="http://schemas.microsoft.com/office/drawing/2014/main" id="{54152338-95E7-44EE-51C7-82E1BB7938CA}"/>
              </a:ext>
            </a:extLst>
          </p:cNvPr>
          <p:cNvSpPr txBox="1">
            <a:spLocks/>
          </p:cNvSpPr>
          <p:nvPr/>
        </p:nvSpPr>
        <p:spPr>
          <a:xfrm>
            <a:off x="5981351" y="3032402"/>
            <a:ext cx="6530919" cy="174928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5"/>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dirty="0">
              <a:solidFill>
                <a:srgbClr val="3A8B8E"/>
              </a:solidFill>
              <a:latin typeface="VAG Rounded Std Light" panose="020F0902020204020204" pitchFamily="34" charset="0"/>
            </a:endParaRPr>
          </a:p>
          <a:p>
            <a:r>
              <a:rPr lang="en-GB" b="1" dirty="0">
                <a:solidFill>
                  <a:srgbClr val="3A8B8E"/>
                </a:solidFill>
              </a:rPr>
              <a:t>What do you notice about </a:t>
            </a:r>
            <a:br>
              <a:rPr lang="en-GB" b="1" dirty="0">
                <a:solidFill>
                  <a:srgbClr val="3A8B8E"/>
                </a:solidFill>
              </a:rPr>
            </a:br>
            <a:r>
              <a:rPr lang="en-GB" b="1" dirty="0">
                <a:solidFill>
                  <a:srgbClr val="3A8B8E"/>
                </a:solidFill>
              </a:rPr>
              <a:t>this Gospel choir’s movement?</a:t>
            </a:r>
          </a:p>
        </p:txBody>
      </p:sp>
    </p:spTree>
    <p:extLst>
      <p:ext uri="{BB962C8B-B14F-4D97-AF65-F5344CB8AC3E}">
        <p14:creationId xmlns:p14="http://schemas.microsoft.com/office/powerpoint/2010/main" val="316464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latin typeface="Century Gothic" panose="020B0502020202020204" pitchFamily="34" charset="0"/>
              </a:rPr>
              <a:t>Warm-up: </a:t>
            </a:r>
            <a:r>
              <a:rPr lang="en-GB" b="1" dirty="0"/>
              <a:t>Listen and move</a:t>
            </a:r>
            <a:endParaRPr lang="en-GB" b="1" dirty="0">
              <a:latin typeface="Century Gothic" panose="020B0502020202020204" pitchFamily="34" charset="0"/>
            </a:endParaRPr>
          </a:p>
        </p:txBody>
      </p:sp>
      <p:sp>
        <p:nvSpPr>
          <p:cNvPr id="8" name="Content Placeholder 1">
            <a:extLst>
              <a:ext uri="{FF2B5EF4-FFF2-40B4-BE49-F238E27FC236}">
                <a16:creationId xmlns:a16="http://schemas.microsoft.com/office/drawing/2014/main" id="{5FF36352-10DC-5CD4-01BF-CC6585B555B3}"/>
              </a:ext>
            </a:extLst>
          </p:cNvPr>
          <p:cNvSpPr>
            <a:spLocks noGrp="1"/>
          </p:cNvSpPr>
          <p:nvPr>
            <p:ph idx="10"/>
          </p:nvPr>
        </p:nvSpPr>
        <p:spPr>
          <a:xfrm>
            <a:off x="5247862" y="2009519"/>
            <a:ext cx="6447135" cy="4029129"/>
          </a:xfrm>
        </p:spPr>
        <p:txBody>
          <a:bodyPr>
            <a:normAutofit/>
          </a:bodyPr>
          <a:lstStyle/>
          <a:p>
            <a:pPr marL="0" indent="0">
              <a:buNone/>
            </a:pPr>
            <a:endParaRPr lang="en-GB" dirty="0">
              <a:solidFill>
                <a:srgbClr val="3A8B8E"/>
              </a:solidFill>
              <a:latin typeface="VAG Rounded Std Light" panose="020F0902020204020204" pitchFamily="34" charset="0"/>
            </a:endParaRPr>
          </a:p>
          <a:p>
            <a:r>
              <a:rPr lang="en-GB" sz="2400" b="1" dirty="0">
                <a:solidFill>
                  <a:srgbClr val="3A8B8E"/>
                </a:solidFill>
                <a:effectLst/>
                <a:ea typeface="Nunito" pitchFamily="2" charset="0"/>
                <a:cs typeface="Nunito Medium"/>
              </a:rPr>
              <a:t>Stand in a circle and step in time </a:t>
            </a:r>
            <a:br>
              <a:rPr lang="en-GB" sz="2400" b="1" dirty="0">
                <a:solidFill>
                  <a:srgbClr val="3A8B8E"/>
                </a:solidFill>
                <a:effectLst/>
                <a:ea typeface="Nunito" pitchFamily="2" charset="0"/>
                <a:cs typeface="Nunito Medium"/>
              </a:rPr>
            </a:br>
            <a:r>
              <a:rPr lang="en-GB" sz="2400" b="1" dirty="0">
                <a:solidFill>
                  <a:srgbClr val="3A8B8E"/>
                </a:solidFill>
                <a:effectLst/>
                <a:ea typeface="Nunito" pitchFamily="2" charset="0"/>
                <a:cs typeface="Nunito Medium"/>
              </a:rPr>
              <a:t>with the music. </a:t>
            </a:r>
          </a:p>
          <a:p>
            <a:r>
              <a:rPr lang="en-GB" b="1" dirty="0">
                <a:solidFill>
                  <a:srgbClr val="3A8B8E"/>
                </a:solidFill>
                <a:ea typeface="Nunito" pitchFamily="2" charset="0"/>
                <a:cs typeface="Nunito Medium"/>
              </a:rPr>
              <a:t>L</a:t>
            </a:r>
            <a:r>
              <a:rPr lang="en-GB" sz="2400" b="1" dirty="0">
                <a:solidFill>
                  <a:srgbClr val="3A8B8E"/>
                </a:solidFill>
                <a:effectLst/>
                <a:ea typeface="Nunito" pitchFamily="2" charset="0"/>
                <a:cs typeface="Nunito Medium"/>
              </a:rPr>
              <a:t>ift each foot off the floor, and place the heel of your foot down with </a:t>
            </a:r>
            <a:br>
              <a:rPr lang="en-GB" sz="2400" b="1" dirty="0">
                <a:solidFill>
                  <a:srgbClr val="3A8B8E"/>
                </a:solidFill>
                <a:effectLst/>
                <a:ea typeface="Nunito" pitchFamily="2" charset="0"/>
                <a:cs typeface="Nunito Medium"/>
              </a:rPr>
            </a:br>
            <a:r>
              <a:rPr lang="en-GB" sz="2400" b="1" dirty="0">
                <a:solidFill>
                  <a:srgbClr val="3A8B8E"/>
                </a:solidFill>
                <a:effectLst/>
                <a:ea typeface="Nunito" pitchFamily="2" charset="0"/>
                <a:cs typeface="Nunito Medium"/>
              </a:rPr>
              <a:t>each beat.</a:t>
            </a:r>
          </a:p>
          <a:p>
            <a:r>
              <a:rPr lang="en-GB" sz="2400" b="1" dirty="0">
                <a:solidFill>
                  <a:srgbClr val="3A8B8E"/>
                </a:solidFill>
                <a:effectLst/>
                <a:ea typeface="Nunito" pitchFamily="2" charset="0"/>
                <a:cs typeface="Nunito Medium"/>
              </a:rPr>
              <a:t>Everyone should move in the same direction, left to right generally </a:t>
            </a:r>
            <a:br>
              <a:rPr lang="en-GB" sz="2400" b="1" dirty="0">
                <a:solidFill>
                  <a:srgbClr val="3A8B8E"/>
                </a:solidFill>
                <a:effectLst/>
                <a:ea typeface="Nunito" pitchFamily="2" charset="0"/>
                <a:cs typeface="Nunito Medium"/>
              </a:rPr>
            </a:br>
            <a:r>
              <a:rPr lang="en-GB" sz="2400" b="1" dirty="0">
                <a:solidFill>
                  <a:srgbClr val="3A8B8E"/>
                </a:solidFill>
                <a:effectLst/>
                <a:ea typeface="Nunito" pitchFamily="2" charset="0"/>
                <a:cs typeface="Nunito Medium"/>
              </a:rPr>
              <a:t>works best.</a:t>
            </a:r>
          </a:p>
          <a:p>
            <a:r>
              <a:rPr lang="en-GB" b="1" dirty="0">
                <a:solidFill>
                  <a:srgbClr val="3A8B8E"/>
                </a:solidFill>
              </a:rPr>
              <a:t>How will you start together?</a:t>
            </a:r>
          </a:p>
        </p:txBody>
      </p:sp>
      <p:pic>
        <p:nvPicPr>
          <p:cNvPr id="11" name="Online Media 10">
            <a:hlinkClick r:id="" action="ppaction://media"/>
            <a:extLst>
              <a:ext uri="{FF2B5EF4-FFF2-40B4-BE49-F238E27FC236}">
                <a16:creationId xmlns:a16="http://schemas.microsoft.com/office/drawing/2014/main" id="{090F3EF5-A95B-910B-10F2-72222EEAE4C9}"/>
              </a:ext>
            </a:extLst>
          </p:cNvPr>
          <p:cNvPicPr>
            <a:picLocks noGrp="1" noRot="1" noChangeAspect="1"/>
          </p:cNvPicPr>
          <p:nvPr>
            <p:ph type="media" sz="quarter" idx="14"/>
            <a:videoFile r:link="rId1"/>
          </p:nvPr>
        </p:nvPicPr>
        <p:blipFill>
          <a:blip r:embed="rId4"/>
          <a:stretch>
            <a:fillRect/>
          </a:stretch>
        </p:blipFill>
        <p:spPr>
          <a:xfrm>
            <a:off x="1016323" y="2392194"/>
            <a:ext cx="4171902" cy="3128925"/>
          </a:xfrm>
          <a:prstGeom prst="rect">
            <a:avLst/>
          </a:prstGeom>
        </p:spPr>
      </p:pic>
      <p:sp>
        <p:nvSpPr>
          <p:cNvPr id="2" name="TextBox 1">
            <a:extLst>
              <a:ext uri="{FF2B5EF4-FFF2-40B4-BE49-F238E27FC236}">
                <a16:creationId xmlns:a16="http://schemas.microsoft.com/office/drawing/2014/main" id="{94F80621-28C3-1A6B-79B6-93D06262FD5D}"/>
              </a:ext>
            </a:extLst>
          </p:cNvPr>
          <p:cNvSpPr txBox="1"/>
          <p:nvPr/>
        </p:nvSpPr>
        <p:spPr>
          <a:xfrm>
            <a:off x="1417243" y="5506276"/>
            <a:ext cx="3352662" cy="592006"/>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Watermelon man </a:t>
            </a:r>
            <a:br>
              <a:rPr lang="en-US" sz="1600" b="1" i="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by Herbie Hancock.</a:t>
            </a:r>
          </a:p>
        </p:txBody>
      </p:sp>
    </p:spTree>
    <p:extLst>
      <p:ext uri="{BB962C8B-B14F-4D97-AF65-F5344CB8AC3E}">
        <p14:creationId xmlns:p14="http://schemas.microsoft.com/office/powerpoint/2010/main" val="284919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B19F03-1CE6-4111-A66F-3189D30BFD40}"/>
              </a:ext>
            </a:extLst>
          </p:cNvPr>
          <p:cNvSpPr>
            <a:spLocks noGrp="1"/>
          </p:cNvSpPr>
          <p:nvPr>
            <p:ph idx="10"/>
          </p:nvPr>
        </p:nvSpPr>
        <p:spPr>
          <a:xfrm>
            <a:off x="1230234" y="2414785"/>
            <a:ext cx="9044066" cy="3404649"/>
          </a:xfrm>
        </p:spPr>
        <p:txBody>
          <a:bodyPr>
            <a:normAutofit/>
          </a:bodyPr>
          <a:lstStyle/>
          <a:p>
            <a:pPr marL="0" indent="0">
              <a:buNone/>
            </a:pPr>
            <a:r>
              <a:rPr lang="en-GB" sz="2400" b="0" i="0" dirty="0">
                <a:solidFill>
                  <a:srgbClr val="000000"/>
                </a:solidFill>
                <a:effectLst/>
                <a:latin typeface="Times New Roman" panose="02020603050405020304" pitchFamily="18" charset="0"/>
              </a:rPr>
              <a:t> </a:t>
            </a:r>
            <a:endParaRPr lang="en-GB" sz="3200" dirty="0">
              <a:solidFill>
                <a:srgbClr val="3A8B8E"/>
              </a:solidFill>
              <a:latin typeface="Century Gothic" panose="020B0502020202020204" pitchFamily="34" charset="0"/>
            </a:endParaRPr>
          </a:p>
        </p:txBody>
      </p:sp>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normAutofit/>
          </a:bodyPr>
          <a:lstStyle/>
          <a:p>
            <a:r>
              <a:rPr lang="en-GB" b="1" dirty="0">
                <a:latin typeface="Century Gothic" panose="020B0502020202020204" pitchFamily="34" charset="0"/>
              </a:rPr>
              <a:t>Warm-up: </a:t>
            </a:r>
            <a:r>
              <a:rPr lang="en-GB" b="1" dirty="0"/>
              <a:t>Clap the beat</a:t>
            </a:r>
            <a:endParaRPr lang="en-GB" b="1" i="1" dirty="0">
              <a:latin typeface="Century Gothic" panose="020B0502020202020204" pitchFamily="34" charset="0"/>
            </a:endParaRPr>
          </a:p>
        </p:txBody>
      </p:sp>
      <p:sp>
        <p:nvSpPr>
          <p:cNvPr id="6" name="Content Placeholder 1">
            <a:extLst>
              <a:ext uri="{FF2B5EF4-FFF2-40B4-BE49-F238E27FC236}">
                <a16:creationId xmlns:a16="http://schemas.microsoft.com/office/drawing/2014/main" id="{CBAEEFA2-D959-2364-C1E0-69F3022FC80B}"/>
              </a:ext>
            </a:extLst>
          </p:cNvPr>
          <p:cNvSpPr txBox="1">
            <a:spLocks/>
          </p:cNvSpPr>
          <p:nvPr/>
        </p:nvSpPr>
        <p:spPr>
          <a:xfrm>
            <a:off x="5375234" y="2633999"/>
            <a:ext cx="5781114" cy="340464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4"/>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3A8B8E"/>
                </a:solidFill>
              </a:rPr>
              <a:t>Count the beats as you step: </a:t>
            </a:r>
            <a:br>
              <a:rPr lang="en-GB" b="1" dirty="0">
                <a:solidFill>
                  <a:srgbClr val="3A8B8E"/>
                </a:solidFill>
              </a:rPr>
            </a:br>
            <a:r>
              <a:rPr lang="en-GB" b="1" dirty="0">
                <a:solidFill>
                  <a:srgbClr val="3A8B8E"/>
                </a:solidFill>
              </a:rPr>
              <a:t>‘1, 2, 3, 4, 1, 2, 3, 4’.</a:t>
            </a:r>
          </a:p>
          <a:p>
            <a:r>
              <a:rPr lang="en-GB" b="1" dirty="0">
                <a:solidFill>
                  <a:srgbClr val="3A8B8E"/>
                </a:solidFill>
              </a:rPr>
              <a:t>Transfer the counting into your silent ‘thinking voice’.</a:t>
            </a:r>
          </a:p>
          <a:p>
            <a:r>
              <a:rPr lang="en-GB" b="1" dirty="0">
                <a:solidFill>
                  <a:srgbClr val="3A8B8E"/>
                </a:solidFill>
              </a:rPr>
              <a:t>Watch my hand, I’m going to hold up either 1, 2, 3, or 4 fingers. </a:t>
            </a:r>
            <a:br>
              <a:rPr lang="en-GB" b="1" dirty="0">
                <a:solidFill>
                  <a:srgbClr val="3A8B8E"/>
                </a:solidFill>
              </a:rPr>
            </a:br>
            <a:r>
              <a:rPr lang="en-GB" b="1" dirty="0">
                <a:solidFill>
                  <a:srgbClr val="3A8B8E"/>
                </a:solidFill>
              </a:rPr>
              <a:t>Can you clap on different beats together?</a:t>
            </a:r>
          </a:p>
        </p:txBody>
      </p:sp>
      <p:pic>
        <p:nvPicPr>
          <p:cNvPr id="3" name="Online Media 10">
            <a:hlinkClick r:id="" action="ppaction://media"/>
            <a:extLst>
              <a:ext uri="{FF2B5EF4-FFF2-40B4-BE49-F238E27FC236}">
                <a16:creationId xmlns:a16="http://schemas.microsoft.com/office/drawing/2014/main" id="{AE16DB6E-D2BD-58FC-4D60-36E4DC691DCE}"/>
              </a:ext>
            </a:extLst>
          </p:cNvPr>
          <p:cNvPicPr>
            <a:picLocks noGrp="1" noRot="1" noChangeAspect="1"/>
          </p:cNvPicPr>
          <p:nvPr>
            <p:ph type="media" sz="quarter" idx="14"/>
            <a:videoFile r:link="rId1"/>
          </p:nvPr>
        </p:nvPicPr>
        <p:blipFill>
          <a:blip r:embed="rId5"/>
          <a:stretch>
            <a:fillRect/>
          </a:stretch>
        </p:blipFill>
        <p:spPr>
          <a:xfrm>
            <a:off x="1016323" y="2392194"/>
            <a:ext cx="4171902" cy="3128925"/>
          </a:xfrm>
          <a:prstGeom prst="rect">
            <a:avLst/>
          </a:prstGeom>
        </p:spPr>
      </p:pic>
      <p:sp>
        <p:nvSpPr>
          <p:cNvPr id="4" name="TextBox 3">
            <a:extLst>
              <a:ext uri="{FF2B5EF4-FFF2-40B4-BE49-F238E27FC236}">
                <a16:creationId xmlns:a16="http://schemas.microsoft.com/office/drawing/2014/main" id="{A49EF658-92B9-066B-F7BA-BD25422A8091}"/>
              </a:ext>
            </a:extLst>
          </p:cNvPr>
          <p:cNvSpPr txBox="1"/>
          <p:nvPr/>
        </p:nvSpPr>
        <p:spPr>
          <a:xfrm>
            <a:off x="1417243" y="5506276"/>
            <a:ext cx="3352662" cy="592006"/>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Watermelon man </a:t>
            </a:r>
            <a:br>
              <a:rPr lang="en-US" sz="1600" b="1" i="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by Herbie Hancock.</a:t>
            </a:r>
          </a:p>
        </p:txBody>
      </p:sp>
    </p:spTree>
    <p:extLst>
      <p:ext uri="{BB962C8B-B14F-4D97-AF65-F5344CB8AC3E}">
        <p14:creationId xmlns:p14="http://schemas.microsoft.com/office/powerpoint/2010/main" val="172248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B19F03-1CE6-4111-A66F-3189D30BFD40}"/>
              </a:ext>
            </a:extLst>
          </p:cNvPr>
          <p:cNvSpPr>
            <a:spLocks noGrp="1"/>
          </p:cNvSpPr>
          <p:nvPr>
            <p:ph idx="10"/>
          </p:nvPr>
        </p:nvSpPr>
        <p:spPr>
          <a:xfrm>
            <a:off x="1230234" y="2414785"/>
            <a:ext cx="9044066" cy="3404649"/>
          </a:xfrm>
        </p:spPr>
        <p:txBody>
          <a:bodyPr>
            <a:normAutofit/>
          </a:bodyPr>
          <a:lstStyle/>
          <a:p>
            <a:pPr marL="0" indent="0">
              <a:buNone/>
            </a:pPr>
            <a:r>
              <a:rPr lang="en-GB" sz="2400" b="0" i="0" dirty="0">
                <a:solidFill>
                  <a:srgbClr val="000000"/>
                </a:solidFill>
                <a:effectLst/>
                <a:latin typeface="Times New Roman" panose="02020603050405020304" pitchFamily="18" charset="0"/>
              </a:rPr>
              <a:t> </a:t>
            </a:r>
            <a:endParaRPr lang="en-GB" sz="3200" dirty="0">
              <a:solidFill>
                <a:srgbClr val="3A8B8E"/>
              </a:solidFill>
              <a:latin typeface="Century Gothic" panose="020B0502020202020204" pitchFamily="34" charset="0"/>
            </a:endParaRPr>
          </a:p>
        </p:txBody>
      </p:sp>
      <p:sp>
        <p:nvSpPr>
          <p:cNvPr id="5" name="Title 4">
            <a:extLst>
              <a:ext uri="{FF2B5EF4-FFF2-40B4-BE49-F238E27FC236}">
                <a16:creationId xmlns:a16="http://schemas.microsoft.com/office/drawing/2014/main" id="{506902E4-6E97-409D-887A-0F6C090D7F31}"/>
              </a:ext>
            </a:extLst>
          </p:cNvPr>
          <p:cNvSpPr>
            <a:spLocks noGrp="1"/>
          </p:cNvSpPr>
          <p:nvPr>
            <p:ph type="title"/>
          </p:nvPr>
        </p:nvSpPr>
        <p:spPr>
          <a:xfrm>
            <a:off x="899539" y="819352"/>
            <a:ext cx="10163624" cy="1325563"/>
          </a:xfrm>
        </p:spPr>
        <p:txBody>
          <a:bodyPr/>
          <a:lstStyle/>
          <a:p>
            <a:r>
              <a:rPr lang="en-GB" b="1" dirty="0"/>
              <a:t>Finding beats 2 and 4</a:t>
            </a:r>
            <a:endParaRPr lang="en-GB" b="1" dirty="0">
              <a:latin typeface="Century Gothic" panose="020B0502020202020204" pitchFamily="34" charset="0"/>
            </a:endParaRPr>
          </a:p>
        </p:txBody>
      </p:sp>
      <p:sp>
        <p:nvSpPr>
          <p:cNvPr id="6" name="Content Placeholder 1">
            <a:extLst>
              <a:ext uri="{FF2B5EF4-FFF2-40B4-BE49-F238E27FC236}">
                <a16:creationId xmlns:a16="http://schemas.microsoft.com/office/drawing/2014/main" id="{CBAEEFA2-D959-2364-C1E0-69F3022FC80B}"/>
              </a:ext>
            </a:extLst>
          </p:cNvPr>
          <p:cNvSpPr txBox="1">
            <a:spLocks/>
          </p:cNvSpPr>
          <p:nvPr/>
        </p:nvSpPr>
        <p:spPr>
          <a:xfrm>
            <a:off x="5547989" y="2644912"/>
            <a:ext cx="5781114" cy="340464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4"/>
              </a:buBlip>
              <a:tabLst/>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3A8B8E"/>
                </a:solidFill>
              </a:rPr>
              <a:t>Count the beats as you step: </a:t>
            </a:r>
            <a:br>
              <a:rPr lang="en-GB" b="1" dirty="0">
                <a:solidFill>
                  <a:srgbClr val="3A8B8E"/>
                </a:solidFill>
              </a:rPr>
            </a:br>
            <a:r>
              <a:rPr lang="en-GB" b="1" dirty="0">
                <a:solidFill>
                  <a:srgbClr val="3A8B8E"/>
                </a:solidFill>
              </a:rPr>
              <a:t>‘1, 2, 3, 4, 1, 2, 3, 4’.</a:t>
            </a:r>
          </a:p>
          <a:p>
            <a:r>
              <a:rPr lang="en-GB" b="1" dirty="0">
                <a:solidFill>
                  <a:srgbClr val="3A8B8E"/>
                </a:solidFill>
              </a:rPr>
              <a:t>Then add claps – but just on beats 2 and 4. This is often called the ‘backbeat’.</a:t>
            </a:r>
          </a:p>
        </p:txBody>
      </p:sp>
      <p:pic>
        <p:nvPicPr>
          <p:cNvPr id="3" name="Online Media 10">
            <a:hlinkClick r:id="" action="ppaction://media"/>
            <a:extLst>
              <a:ext uri="{FF2B5EF4-FFF2-40B4-BE49-F238E27FC236}">
                <a16:creationId xmlns:a16="http://schemas.microsoft.com/office/drawing/2014/main" id="{A6F430AD-1D0E-59AD-9267-B07E5CAB83AC}"/>
              </a:ext>
            </a:extLst>
          </p:cNvPr>
          <p:cNvPicPr>
            <a:picLocks noGrp="1" noRot="1" noChangeAspect="1"/>
          </p:cNvPicPr>
          <p:nvPr>
            <p:ph type="media" sz="quarter" idx="14"/>
            <a:videoFile r:link="rId1"/>
          </p:nvPr>
        </p:nvPicPr>
        <p:blipFill>
          <a:blip r:embed="rId5"/>
          <a:stretch>
            <a:fillRect/>
          </a:stretch>
        </p:blipFill>
        <p:spPr>
          <a:xfrm>
            <a:off x="1016323" y="2392194"/>
            <a:ext cx="4171902" cy="3128925"/>
          </a:xfrm>
          <a:prstGeom prst="rect">
            <a:avLst/>
          </a:prstGeom>
        </p:spPr>
      </p:pic>
      <p:sp>
        <p:nvSpPr>
          <p:cNvPr id="7" name="TextBox 6">
            <a:extLst>
              <a:ext uri="{FF2B5EF4-FFF2-40B4-BE49-F238E27FC236}">
                <a16:creationId xmlns:a16="http://schemas.microsoft.com/office/drawing/2014/main" id="{81F79A07-16BC-9E24-ADC3-AA9A832DA5C9}"/>
              </a:ext>
            </a:extLst>
          </p:cNvPr>
          <p:cNvSpPr txBox="1"/>
          <p:nvPr/>
        </p:nvSpPr>
        <p:spPr>
          <a:xfrm>
            <a:off x="1417243" y="5506276"/>
            <a:ext cx="3352662" cy="592006"/>
          </a:xfrm>
          <a:prstGeom prst="rect">
            <a:avLst/>
          </a:prstGeom>
          <a:noFill/>
        </p:spPr>
        <p:txBody>
          <a:bodyPr wrap="square">
            <a:spAutoFit/>
          </a:bodyPr>
          <a:lstStyle/>
          <a:p>
            <a:pPr algn="ctr"/>
            <a:r>
              <a:rPr lang="en-US" sz="1600" b="1" i="1" dirty="0">
                <a:solidFill>
                  <a:srgbClr val="3A8B8E"/>
                </a:solidFill>
                <a:latin typeface="Century Gothic" panose="020B0502020202020204" pitchFamily="34" charset="0"/>
              </a:rPr>
              <a:t>Watermelon man </a:t>
            </a:r>
            <a:br>
              <a:rPr lang="en-US" sz="1600" b="1" i="1" dirty="0">
                <a:solidFill>
                  <a:srgbClr val="3A8B8E"/>
                </a:solidFill>
                <a:latin typeface="Century Gothic" panose="020B0502020202020204" pitchFamily="34" charset="0"/>
              </a:rPr>
            </a:br>
            <a:r>
              <a:rPr lang="en-US" sz="1600" b="1" dirty="0">
                <a:solidFill>
                  <a:srgbClr val="3A8B8E"/>
                </a:solidFill>
                <a:latin typeface="Century Gothic" panose="020B0502020202020204" pitchFamily="34" charset="0"/>
              </a:rPr>
              <a:t>by Herbie Hancock.</a:t>
            </a:r>
          </a:p>
        </p:txBody>
      </p:sp>
    </p:spTree>
    <p:extLst>
      <p:ext uri="{BB962C8B-B14F-4D97-AF65-F5344CB8AC3E}">
        <p14:creationId xmlns:p14="http://schemas.microsoft.com/office/powerpoint/2010/main" val="244945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809BBFACFE2F43835742C4403D2D96" ma:contentTypeVersion="16" ma:contentTypeDescription="Create a new document." ma:contentTypeScope="" ma:versionID="f654f86475ac24960213b9b84d129deb">
  <xsd:schema xmlns:xsd="http://www.w3.org/2001/XMLSchema" xmlns:xs="http://www.w3.org/2001/XMLSchema" xmlns:p="http://schemas.microsoft.com/office/2006/metadata/properties" xmlns:ns2="0e1a6267-b905-49bb-a70b-25b421b8cce0" xmlns:ns3="230ef9ca-7187-47d3-84d3-1a8347949bdf" targetNamespace="http://schemas.microsoft.com/office/2006/metadata/properties" ma:root="true" ma:fieldsID="d8efa86d72ca1cb00b8acdd7fae4dca8" ns2:_="" ns3:_="">
    <xsd:import namespace="0e1a6267-b905-49bb-a70b-25b421b8cce0"/>
    <xsd:import namespace="230ef9ca-7187-47d3-84d3-1a8347949b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a6267-b905-49bb-a70b-25b421b8c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d95521-e10f-4b8c-bc98-23becc76a6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f9ca-7187-47d3-84d3-1a8347949bd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14c923-87f0-4b45-935a-5cdf39a10d37}" ma:internalName="TaxCatchAll" ma:showField="CatchAllData" ma:web="230ef9ca-7187-47d3-84d3-1a8347949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f9ca-7187-47d3-84d3-1a8347949bdf" xsi:nil="true"/>
    <lcf76f155ced4ddcb4097134ff3c332f xmlns="0e1a6267-b905-49bb-a70b-25b421b8cce0">
      <Terms xmlns="http://schemas.microsoft.com/office/infopath/2007/PartnerControls"/>
    </lcf76f155ced4ddcb4097134ff3c332f>
    <SharedWithUsers xmlns="230ef9ca-7187-47d3-84d3-1a8347949bdf">
      <UserInfo>
        <DisplayName>Music Editor</DisplayName>
        <AccountId>27</AccountId>
        <AccountType/>
      </UserInfo>
    </SharedWithUsers>
  </documentManagement>
</p:properties>
</file>

<file path=customXml/itemProps1.xml><?xml version="1.0" encoding="utf-8"?>
<ds:datastoreItem xmlns:ds="http://schemas.openxmlformats.org/officeDocument/2006/customXml" ds:itemID="{2108B5DA-0758-494B-A19C-D86F73D56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a6267-b905-49bb-a70b-25b421b8cce0"/>
    <ds:schemaRef ds:uri="230ef9ca-7187-47d3-84d3-1a8347949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1078A3-2FF2-46D7-BB3B-016CAD199BBF}">
  <ds:schemaRefs>
    <ds:schemaRef ds:uri="http://schemas.microsoft.com/sharepoint/v3/contenttype/forms"/>
  </ds:schemaRefs>
</ds:datastoreItem>
</file>

<file path=customXml/itemProps3.xml><?xml version="1.0" encoding="utf-8"?>
<ds:datastoreItem xmlns:ds="http://schemas.openxmlformats.org/officeDocument/2006/customXml" ds:itemID="{62A46523-87D2-49A2-A53B-7291D12FA572}">
  <ds:schemaRefs>
    <ds:schemaRef ds:uri="230ef9ca-7187-47d3-84d3-1a8347949bd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0e1a6267-b905-49bb-a70b-25b421b8cce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TotalTime>
  <Words>7428</Words>
  <Application>Microsoft Office PowerPoint</Application>
  <PresentationFormat>Widescreen</PresentationFormat>
  <Paragraphs>795</Paragraphs>
  <Slides>38</Slides>
  <Notes>38</Notes>
  <HiddenSlides>0</HiddenSlides>
  <MMClips>17</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Arial</vt:lpstr>
      <vt:lpstr>Calibri</vt:lpstr>
      <vt:lpstr>Century Gothic</vt:lpstr>
      <vt:lpstr>Century Schoolbook</vt:lpstr>
      <vt:lpstr>Courier New</vt:lpstr>
      <vt:lpstr>Festivo LC Basic</vt:lpstr>
      <vt:lpstr>Symbol</vt:lpstr>
      <vt:lpstr>Times New Roman</vt:lpstr>
      <vt:lpstr>VAG Rounded Std Light</vt:lpstr>
      <vt:lpstr>Office Theme</vt:lpstr>
      <vt:lpstr>1_Office Theme</vt:lpstr>
      <vt:lpstr>Building a groove</vt:lpstr>
      <vt:lpstr>PowerPoint Presentation</vt:lpstr>
      <vt:lpstr>PowerPoint Presentation</vt:lpstr>
      <vt:lpstr>Lesson 1</vt:lpstr>
      <vt:lpstr>Warm-up: Do your dooty  – vocal percussion</vt:lpstr>
      <vt:lpstr>Warm-up: Watch and listen</vt:lpstr>
      <vt:lpstr>Warm-up: Listen and move</vt:lpstr>
      <vt:lpstr>Warm-up: Clap the beat</vt:lpstr>
      <vt:lpstr>Finding beats 2 and 4</vt:lpstr>
      <vt:lpstr>About the composer – Herbie Hancock</vt:lpstr>
      <vt:lpstr>Learning the parts of the drum kit</vt:lpstr>
      <vt:lpstr>Recreating drum kit patterns</vt:lpstr>
      <vt:lpstr>Recreating drum kit patterns</vt:lpstr>
      <vt:lpstr>Compose a drum groove</vt:lpstr>
      <vt:lpstr>Write your drum groove down... Which method will you choose?</vt:lpstr>
      <vt:lpstr>Perform and record</vt:lpstr>
      <vt:lpstr>PowerPoint Presentation</vt:lpstr>
      <vt:lpstr>Lesson 2</vt:lpstr>
      <vt:lpstr>Warm-up: Do your dooty –  riffs 1 &amp; 3, recap vocal percussion</vt:lpstr>
      <vt:lpstr>Warm-up: Listen and move</vt:lpstr>
      <vt:lpstr>Warm-up: Clap the beat</vt:lpstr>
      <vt:lpstr>It’s all about the bass</vt:lpstr>
      <vt:lpstr>It’s all about the bass</vt:lpstr>
      <vt:lpstr>Perform and record</vt:lpstr>
      <vt:lpstr>PowerPoint Presentation</vt:lpstr>
      <vt:lpstr>Lesson 3</vt:lpstr>
      <vt:lpstr>Warm-up: Do your dooty  – put it together</vt:lpstr>
      <vt:lpstr>Warm-up: Listen and move</vt:lpstr>
      <vt:lpstr>Warm-up: Clap the beat</vt:lpstr>
      <vt:lpstr>Adding in a riff-based melody</vt:lpstr>
      <vt:lpstr>Riff-based melodies</vt:lpstr>
      <vt:lpstr>Creating memorable riffs</vt:lpstr>
      <vt:lpstr>Perform and record</vt:lpstr>
      <vt:lpstr>PowerPoint Presentation</vt:lpstr>
      <vt:lpstr>PowerPoint Presentation</vt:lpstr>
      <vt:lpstr>Additional material</vt:lpstr>
      <vt:lpstr>If you have time…</vt:lpstr>
      <vt:lpstr>Watermelon 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singup@singup.org</dc:creator>
  <cp:keywords>Sing Up Music</cp:keywords>
  <cp:lastModifiedBy>William Howarth</cp:lastModifiedBy>
  <cp:revision>4</cp:revision>
  <dcterms:created xsi:type="dcterms:W3CDTF">2021-06-23T09:17:04Z</dcterms:created>
  <dcterms:modified xsi:type="dcterms:W3CDTF">2023-03-15T10:41:17Z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0x0101008C809BBFACFE2F43835742C4403D2D96</vt:lpwstr>
  </property>
  <property fmtid="{D5CDD505-2E9C-101B-9397-08002B2CF9AE}" pid="3" name="MediaServiceImageTags">
    <vt:lpwstr/>
  </property>
</Properties>
</file>